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6abd9022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6abd9022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3035b11d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3035b11d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95a1f84b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95a1f84b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95a1f84b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95a1f84b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95a1f84b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95a1f84b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95a1f84b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95a1f84b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95a1f84b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95a1f84b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https://youtu.be/rOQVTuucc54" TargetMode="External"/><Relationship Id="rId5" Type="http://schemas.openxmlformats.org/officeDocument/2006/relationships/hyperlink" Target="https://youtu.be/Wlj_xkukN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73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53313" y="1127075"/>
            <a:ext cx="753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63488" y="1327150"/>
            <a:ext cx="37449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How to view your </a:t>
            </a:r>
            <a:r>
              <a:rPr b="1" lang="en" sz="2600"/>
              <a:t>COVID-19 Activity in MyChart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Website and Mobile App</a:t>
            </a:r>
            <a:endParaRPr b="1" sz="1800"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29664" l="15205" r="16179" t="16982"/>
          <a:stretch/>
        </p:blipFill>
        <p:spPr>
          <a:xfrm>
            <a:off x="4108400" y="1448500"/>
            <a:ext cx="4324698" cy="213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7326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779625" y="870750"/>
            <a:ext cx="753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546450" y="932250"/>
            <a:ext cx="530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You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can now see, and show others, your current COVID-19 vaccination status in MyChart.</a:t>
            </a:r>
            <a:endParaRPr sz="1600"/>
          </a:p>
        </p:txBody>
      </p:sp>
      <p:sp>
        <p:nvSpPr>
          <p:cNvPr id="65" name="Google Shape;65;p14"/>
          <p:cNvSpPr txBox="1"/>
          <p:nvPr/>
        </p:nvSpPr>
        <p:spPr>
          <a:xfrm>
            <a:off x="589425" y="1808925"/>
            <a:ext cx="5011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See the</a:t>
            </a:r>
            <a:r>
              <a:rPr lang="en"/>
              <a:t> number of vaccine doses you have been given, including the name, manufacturer, lot number, and location where you received your vaccines.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Generate QR Codes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Download Vaccination PDF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Export your COVID-19 information to another App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38740" l="0" r="0" t="0"/>
          <a:stretch/>
        </p:blipFill>
        <p:spPr>
          <a:xfrm>
            <a:off x="5922825" y="985175"/>
            <a:ext cx="2803700" cy="35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7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200" y="1605925"/>
            <a:ext cx="7322249" cy="31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1518600" y="799875"/>
            <a:ext cx="5586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See your </a:t>
            </a:r>
            <a:r>
              <a:rPr lang="en" sz="1600"/>
              <a:t>COVID-19 activity on the MyChart website by going to “</a:t>
            </a:r>
            <a:r>
              <a:rPr lang="en" sz="1600">
                <a:solidFill>
                  <a:schemeClr val="dk1"/>
                </a:solidFill>
              </a:rPr>
              <a:t>My Record &gt; COVID-19.</a:t>
            </a:r>
            <a:r>
              <a:rPr lang="en" sz="1600"/>
              <a:t>”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73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779625" y="870750"/>
            <a:ext cx="753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465600" y="820125"/>
            <a:ext cx="7753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Click the QR Codes button to generate a code with your COVID-19 information</a:t>
            </a:r>
            <a:endParaRPr sz="1600"/>
          </a:p>
        </p:txBody>
      </p:sp>
      <p:sp>
        <p:nvSpPr>
          <p:cNvPr id="81" name="Google Shape;81;p16"/>
          <p:cNvSpPr txBox="1"/>
          <p:nvPr/>
        </p:nvSpPr>
        <p:spPr>
          <a:xfrm>
            <a:off x="4897750" y="2760725"/>
            <a:ext cx="227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Your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QR code can be scanned right from your phone.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 b="42876" l="0" r="0" t="0"/>
          <a:stretch/>
        </p:blipFill>
        <p:spPr>
          <a:xfrm>
            <a:off x="586800" y="1514628"/>
            <a:ext cx="1894400" cy="224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4289" y="1523175"/>
            <a:ext cx="1611061" cy="33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b="0" l="0" r="0" t="73331"/>
          <a:stretch/>
        </p:blipFill>
        <p:spPr>
          <a:xfrm>
            <a:off x="586800" y="3783525"/>
            <a:ext cx="1894400" cy="10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 rot="1321846">
            <a:off x="864339" y="3845112"/>
            <a:ext cx="347903" cy="16690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73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465600" y="820125"/>
            <a:ext cx="695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Download a PDF with Your COVID-19 Vaccination Information</a:t>
            </a:r>
            <a:endParaRPr sz="1600"/>
          </a:p>
        </p:txBody>
      </p:sp>
      <p:sp>
        <p:nvSpPr>
          <p:cNvPr id="92" name="Google Shape;92;p17"/>
          <p:cNvSpPr txBox="1"/>
          <p:nvPr/>
        </p:nvSpPr>
        <p:spPr>
          <a:xfrm>
            <a:off x="465600" y="1184075"/>
            <a:ext cx="776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2B2F"/>
                </a:solidFill>
                <a:highlight>
                  <a:srgbClr val="FFFFFF"/>
                </a:highlight>
              </a:rPr>
              <a:t>You can download a PDF from t</a:t>
            </a:r>
            <a:r>
              <a:rPr lang="en">
                <a:solidFill>
                  <a:srgbClr val="272B2F"/>
                </a:solidFill>
                <a:highlight>
                  <a:srgbClr val="FFFFFF"/>
                </a:highlight>
              </a:rPr>
              <a:t>he</a:t>
            </a:r>
            <a:r>
              <a:rPr lang="en">
                <a:solidFill>
                  <a:srgbClr val="272B2F"/>
                </a:solidFill>
                <a:highlight>
                  <a:srgbClr val="FFFFFF"/>
                </a:highlight>
              </a:rPr>
              <a:t> </a:t>
            </a:r>
            <a:r>
              <a:rPr lang="en">
                <a:solidFill>
                  <a:srgbClr val="272B2F"/>
                </a:solidFill>
                <a:highlight>
                  <a:srgbClr val="FFFFFF"/>
                </a:highlight>
              </a:rPr>
              <a:t>website</a:t>
            </a:r>
            <a:r>
              <a:rPr lang="en">
                <a:solidFill>
                  <a:srgbClr val="272B2F"/>
                </a:solidFill>
                <a:highlight>
                  <a:srgbClr val="FFFFFF"/>
                </a:highlight>
              </a:rPr>
              <a:t> or mobile app onto your computer or mobile device. Spanish translation is </a:t>
            </a:r>
            <a:r>
              <a:rPr lang="en">
                <a:solidFill>
                  <a:srgbClr val="272B2F"/>
                </a:solidFill>
                <a:highlight>
                  <a:srgbClr val="FFFFFF"/>
                </a:highlight>
              </a:rPr>
              <a:t>available if this is set as your primary language.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41338" l="0" r="0" t="0"/>
          <a:stretch/>
        </p:blipFill>
        <p:spPr>
          <a:xfrm>
            <a:off x="580813" y="1943600"/>
            <a:ext cx="1864600" cy="226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 b="25222" l="0" r="0" t="0"/>
          <a:stretch/>
        </p:blipFill>
        <p:spPr>
          <a:xfrm>
            <a:off x="2951725" y="1943588"/>
            <a:ext cx="1983850" cy="30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6">
            <a:alphaModFix/>
          </a:blip>
          <a:srcRect b="27917" l="0" r="0" t="0"/>
          <a:stretch/>
        </p:blipFill>
        <p:spPr>
          <a:xfrm>
            <a:off x="5532050" y="1943599"/>
            <a:ext cx="2088500" cy="311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 b="5517" l="0" r="0" t="72596"/>
          <a:stretch/>
        </p:blipFill>
        <p:spPr>
          <a:xfrm>
            <a:off x="589975" y="4208375"/>
            <a:ext cx="1846275" cy="8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73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374625" y="972000"/>
            <a:ext cx="607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Export COVID-19 Information to Another App</a:t>
            </a:r>
            <a:endParaRPr sz="1600"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425" y="1529400"/>
            <a:ext cx="7363402" cy="351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3310325" y="1642425"/>
            <a:ext cx="4200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72B2F"/>
                </a:solidFill>
                <a:highlight>
                  <a:srgbClr val="FFFFFF"/>
                </a:highlight>
              </a:rPr>
              <a:t>You can </a:t>
            </a:r>
            <a:r>
              <a:rPr lang="en" sz="1200">
                <a:solidFill>
                  <a:srgbClr val="272B2F"/>
                </a:solidFill>
                <a:highlight>
                  <a:srgbClr val="FFFFFF"/>
                </a:highlight>
              </a:rPr>
              <a:t>export your vaccine and test results to other Health Wallet Apps.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73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167475" y="797050"/>
            <a:ext cx="7581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You can also s</a:t>
            </a:r>
            <a:r>
              <a:rPr lang="en" sz="1600"/>
              <a:t>how</a:t>
            </a:r>
            <a:r>
              <a:rPr lang="en" sz="1600"/>
              <a:t> your COVID-19 vaccination information on the MyChart mobile app w</a:t>
            </a:r>
            <a:r>
              <a:rPr lang="en" sz="1600"/>
              <a:t>ithout logging in to MyChart.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4">
            <a:alphaModFix/>
          </a:blip>
          <a:srcRect b="18910" l="0" r="0" t="0"/>
          <a:stretch/>
        </p:blipFill>
        <p:spPr>
          <a:xfrm>
            <a:off x="257300" y="1519700"/>
            <a:ext cx="1962200" cy="321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5">
            <a:alphaModFix/>
          </a:blip>
          <a:srcRect b="8709" l="0" r="0" t="0"/>
          <a:stretch/>
        </p:blipFill>
        <p:spPr>
          <a:xfrm>
            <a:off x="4707650" y="1519700"/>
            <a:ext cx="1725350" cy="32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6">
            <a:alphaModFix/>
          </a:blip>
          <a:srcRect b="8950" l="0" r="0" t="0"/>
          <a:stretch/>
        </p:blipFill>
        <p:spPr>
          <a:xfrm>
            <a:off x="2600900" y="1519711"/>
            <a:ext cx="1725350" cy="3219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 flipH="1" rot="10800000">
            <a:off x="1777625" y="3673850"/>
            <a:ext cx="1083300" cy="537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Google Shape;115;p19"/>
          <p:cNvCxnSpPr/>
          <p:nvPr/>
        </p:nvCxnSpPr>
        <p:spPr>
          <a:xfrm flipH="1" rot="10800000">
            <a:off x="1777625" y="3636075"/>
            <a:ext cx="2999700" cy="818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73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334125" y="786525"/>
            <a:ext cx="593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Videos about these changes</a:t>
            </a:r>
            <a:endParaRPr sz="1600"/>
          </a:p>
        </p:txBody>
      </p:sp>
      <p:sp>
        <p:nvSpPr>
          <p:cNvPr id="122" name="Google Shape;122;p20"/>
          <p:cNvSpPr txBox="1"/>
          <p:nvPr/>
        </p:nvSpPr>
        <p:spPr>
          <a:xfrm>
            <a:off x="334125" y="1506200"/>
            <a:ext cx="6074400" cy="29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203200" rtl="0" algn="l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2B2F"/>
                </a:solidFill>
                <a:highlight>
                  <a:srgbClr val="FFFFFF"/>
                </a:highlight>
              </a:rPr>
              <a:t>Learn more about these changes by watching the videos linked below:</a:t>
            </a:r>
            <a:endParaRPr>
              <a:solidFill>
                <a:srgbClr val="272B2F"/>
              </a:solidFill>
              <a:highlight>
                <a:srgbClr val="FFFFFF"/>
              </a:highlight>
            </a:endParaRPr>
          </a:p>
          <a:p>
            <a:pPr indent="0" lvl="0" marL="457200" marR="203200" rtl="0" algn="l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2B2F"/>
                </a:solidFill>
                <a:highlight>
                  <a:srgbClr val="FFFFFF"/>
                </a:highlight>
              </a:rPr>
              <a:t>MyChart website </a:t>
            </a:r>
            <a:endParaRPr>
              <a:solidFill>
                <a:srgbClr val="272B2F"/>
              </a:solidFill>
              <a:highlight>
                <a:srgbClr val="FFFFFF"/>
              </a:highlight>
            </a:endParaRPr>
          </a:p>
          <a:p>
            <a:pPr indent="0" lvl="0" marL="457200" marR="203200" rtl="0" algn="l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25EBA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https://youtu.be/rOQVTuucc54</a:t>
            </a:r>
            <a:endParaRPr>
              <a:solidFill>
                <a:srgbClr val="272B2F"/>
              </a:solidFill>
              <a:highlight>
                <a:srgbClr val="FFFFFF"/>
              </a:highlight>
            </a:endParaRPr>
          </a:p>
          <a:p>
            <a:pPr indent="0" lvl="0" marL="457200" marR="203200" rtl="0" algn="l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2B2F"/>
                </a:solidFill>
                <a:highlight>
                  <a:srgbClr val="FFFFFF"/>
                </a:highlight>
              </a:rPr>
              <a:t>MyChart mobile app </a:t>
            </a:r>
            <a:endParaRPr>
              <a:solidFill>
                <a:srgbClr val="272B2F"/>
              </a:solidFill>
              <a:highlight>
                <a:srgbClr val="FFFFFF"/>
              </a:highlight>
            </a:endParaRPr>
          </a:p>
          <a:p>
            <a:pPr indent="0" lvl="0" marL="457200" marR="203200" rtl="0" algn="l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25EBA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https://youtu.be/Wlj_xkukNrA</a:t>
            </a:r>
            <a:endParaRPr>
              <a:solidFill>
                <a:srgbClr val="025EBA"/>
              </a:solidFill>
              <a:highlight>
                <a:srgbClr val="FFFFFF"/>
              </a:highlight>
            </a:endParaRPr>
          </a:p>
          <a:p>
            <a:pPr indent="0" lvl="0" marL="114300" marR="114300" rtl="0" algn="l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72B2F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272B2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