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F6DE90-0721-49D2-A4FD-F515E5A49A85}">
  <a:tblStyle styleId="{68F6DE90-0721-49D2-A4FD-F515E5A49A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8th grade reading level, less words (feedback from Maureen)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fb56ed25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fb56ed25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 also helps lower the sugar, helps your body’s own insulin work better, helps lower blood pressure and cholesterol, and of course helps with weight loss, if that is one of your goals.  Sometimes people also need medications to lower the sugar.  I’m going to talk about the more common ones now.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fb56ed250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fb56ed250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have metformin.  Metformin has been around a long time and is pretty inexpensive.  It can cause a very small amount of weight loss and doesn’t cause low sugars.  For people who don’t have side effects with it, we usually start with this first.  The most common side effects are stomach upset, nausea, constipation, and diarrhea.  Taking it with food helps.  If you </a:t>
            </a:r>
            <a:r>
              <a:rPr lang="en"/>
              <a:t>are someone</a:t>
            </a:r>
            <a:r>
              <a:rPr lang="en"/>
              <a:t> that has side effects with metformin, let your care team know so we can talk about other ways to make you feel better.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fb56ed25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fb56ed250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group of medicines are called SGLT2 inhibitors.  These are medicines like Jardiance, Invokana, Farxiga, Synjardy, and Steglatro.  They help your body remove extra sugar by helping you pee it out. Because of this, it’s best to take these with a full glass of water so they can do their job.  If you don’t drink enough water, or if you’re outside working or exercising on a hot day, you can get dehydrated.  If you take one of these medicines, be sure you always </a:t>
            </a:r>
            <a:r>
              <a:rPr lang="en"/>
              <a:t>drink</a:t>
            </a:r>
            <a:r>
              <a:rPr lang="en"/>
              <a:t> plenty of water.  A good way to tell is by the color of your urine.  If it is dark yellow or brown, you need more water.  If it is clear (like water), then you are well hydrated.  Most of the time, you should also skip these medicines if you get sick for some reason (like food poisoning or getting the flu) and are vomiting or have diarrhea.  You can become very dehydrated on those days, so it’s best to avoid this pill.  You can start it again when you feel better.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fb56ed25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fb56ed25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very common group of medicines right now are the GLP-1 agonists.  These are injectable medicines, although they are NOT insulin.  They work in a few different places.  They help your body make it’s own insulin, help stop your body from making extra sugar it doesn’t need, and they work to help you feel full when you eat.  They do this by slowing the food moving through your stomach and by helping your brain recognize when </a:t>
            </a:r>
            <a:r>
              <a:rPr lang="en"/>
              <a:t>you</a:t>
            </a:r>
            <a:r>
              <a:rPr lang="en"/>
              <a:t> are full.  Most of the side effects are stomach related - like feeling nauseous, diarrhea, and constipation.  However, these side effects usually only happen when you are first starting or changing the dose.  After you’ve taken the medicine 2 or 3 times, they usually go away on their own.  These are particularly helpful if you have a goal of weight loss.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fb56ed250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8fb56ed250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Insulin has been around a very long time, we’ve actually been using it for more than one hundred years!  There </a:t>
            </a:r>
            <a:r>
              <a:rPr lang="en"/>
              <a:t>are</a:t>
            </a:r>
            <a:r>
              <a:rPr lang="en"/>
              <a:t> two main types.  Usually they are called long-acting and short-acting insulin.  Sometimes you may hear people call them basal (that’s the long-acting) and bolus (that’s the short-acting).  All insulin is a copy of what your body makes on it’s own, with some changes to help make it last longer in the body.  People can inject insulin once per day, sometimes up to 5 or 6 times per day.  Some people use it continuously as part of an insulin pump.  Whatever way you use insulin, it always works to lower the sugar.  It can also cause weight gain, so it’s important to stick to your food and exercise plan.  Doses of insulin usually need to be adjusted to find what works for you.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715d954d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5715d954d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brings me to:</a:t>
            </a:r>
            <a:endParaRPr/>
          </a:p>
          <a:p>
            <a:pPr indent="0" lvl="0" marL="0" rtl="0" algn="l">
              <a:spcBef>
                <a:spcPts val="0"/>
              </a:spcBef>
              <a:spcAft>
                <a:spcPts val="0"/>
              </a:spcAft>
              <a:buNone/>
            </a:pPr>
            <a:r>
              <a:rPr lang="en"/>
              <a:t>How do keep track of your sugar levels?  There are two ways.  The first way is a measurement we check in the clinic.  It is called A1c or hemoglobin A1c.  It shows your average sugar for the past 3 months.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measures what percentage of your blood cells have sugar attached.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also helps predict your risk of complications.  In all the diabetes research that has been done, and we’re talking about thousands of patients, people who had an A1c below 7% were </a:t>
            </a:r>
            <a:r>
              <a:rPr i="1" lang="en"/>
              <a:t>much</a:t>
            </a:r>
            <a:r>
              <a:rPr lang="en"/>
              <a:t> less likely to have diabetes complications.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That’s why we check the A1c and help you work on ways to bring it down.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089dac17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089dac17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way we </a:t>
            </a:r>
            <a:r>
              <a:rPr lang="en"/>
              <a:t>measure</a:t>
            </a:r>
            <a:r>
              <a:rPr lang="en"/>
              <a:t> blood sugar is by looking directly at the sugar in your blood.  Some people use fingerstick machines, or glucometers, to test the blood.  Some people use continuous glucose monitors, which I’ll talk about on the next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Glucometers, or fingerstick machines only show the sugar at one moment in time.  That is, they only show the sugar exactly when you test.  It doesn’t show your sugar 5 minutes ago, or 5 days 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That’s why it’s so important to keep a log of these sugars.  Only knowing your sugar at one moment, isn’t particularly helpful.  But if we look at the trend and overall picture over several weeks or months, it helps us see more clearly.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so helpful when people bring in their machines or log book to visits.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089dac17f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089dac17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make own video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just one type of glucometer…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89dac17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089dac17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of a blood sugar log book.  You can use something like this, or just write the numbers down on any piece of paper you have lying around.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dcb1ead9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6dcb1ead9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ffc125c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ffc125c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8b9c89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58b9c89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Whether you are looking at your sugars using a fingerstick glucometer or a CGM to look at your sugar, these are some general blood sugar targets that we use.  For most people, we set a goal of 80 - 130 for morning sugars.  That means before eating or drinking anything that day.  If you check 2 hours after eating, we look for readings below 180.  Again, these are general targets that may be modified based on age, whether you’re pregnant, if you have lots of low sugars, or other factors.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58b9c89b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58b9c89b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 sugar is below range, we call that hypoglycemia.  Sometimes people don’t feel any differently when their sugar is low.  However, people commonly have symptoms like feeling shaky, sweating, heart racing, and feeling hungry.  We want to keep sugars above 70 so that this doesn’t happen to you.  Low sugars can happen for a lot of reasons, like</a:t>
            </a:r>
            <a:r>
              <a:rPr lang="en">
                <a:solidFill>
                  <a:schemeClr val="dk1"/>
                </a:solidFill>
              </a:rPr>
              <a:t> missi</a:t>
            </a:r>
            <a:r>
              <a:rPr lang="en">
                <a:solidFill>
                  <a:schemeClr val="dk1"/>
                </a:solidFill>
              </a:rPr>
              <a:t>ng a meal, exercising and forgetting to eat afterwards, or accidentally taking more medication than prescribed for diabetes.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89dac17f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089dac17f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 low blood sugar </a:t>
            </a:r>
            <a:r>
              <a:rPr i="1" lang="en"/>
              <a:t>does</a:t>
            </a:r>
            <a:r>
              <a:rPr lang="en"/>
              <a:t> happen, here are some tips to bring it back up.  I like to use the Rule of 15.  Basically, you eat or drink 15 grams of carbohydrates.  There are some examples here, like ½ a cup of juice or milk, 3-4 glucose tablets, or even a handful of small candies.  Recheck your sugar in 15 minutes.  You can keep doing this until the sugar is in range again above 70.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4667363e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4667363e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blood sugar can also have symptoms, like feeling thirsty, needing to use the bathroom more often, feeling tired, and vision changes.  Unfortunately though, most people don’t feel any differently when the sugar is high.  That’s why it’s important to regularly check the sugar.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5715d954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5715d954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come in for your diabetes appointments, we will also keep an eye on other targets to help keep your heart and kidneys healthy.  We will check your blood pressure and generally aim for a goal of below 130/80.  We will check your cholesterol with a goal of below 70.  Again, these are general goals and may be </a:t>
            </a:r>
            <a:r>
              <a:rPr lang="en"/>
              <a:t>different</a:t>
            </a:r>
            <a:r>
              <a:rPr lang="en"/>
              <a:t> from person to person.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5715d954d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5715d954d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a:t>
            </a:r>
            <a:r>
              <a:rPr lang="en"/>
              <a:t>summary</a:t>
            </a:r>
            <a:r>
              <a:rPr lang="en"/>
              <a:t> of the regular things your care team will be monitoring.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8b9c89b7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58b9c89b7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64667363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64667363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5b1edf62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5b1edf6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Chronic = long-lasting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dcb1ead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dcb1ead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several different types of diabetes.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Typically, in people without diabetes, the food you eat enters the stomach and get turned into sugar, or glucose.  Your pancreas makes insulin, a hormone, that moves that sugar into your muscles.  When sugar is in your muscles, you can use it for 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type 1 diabetes, your pancreas does not make any insulin at all.  The sugar is then trapped in the blood.  It’s very sticky and clogs things up causing complications.  We’ll talk a bit more about those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type 2 diabetes, your pancreas does make some insulin.  However, it makes less and less every day.  Once it gets to the muscles, it has a hard time letting the sugar in.  That’s called insulin resistance.  So even though the insulin is there, the sugar is still trapped in the blood.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other types of diabetes, too, but these are the most common.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dcb1ead9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dcb1ead9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55b1edf62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55b1edf62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care about treating diabetes?  Researchers have studied thousands and thousands of patients with diabetes.  What they’ve found is that people with high sugar levels are more likely to have kidney problems, heart attacks, stroke, vision problems, and problems with the nerves in their feet which causes pain or numbness.  Lowering the sugar lowers the risk of these complications.  </a:t>
            </a:r>
            <a:r>
              <a:rPr lang="en">
                <a:solidFill>
                  <a:schemeClr val="dk1"/>
                </a:solidFill>
              </a:rPr>
              <a:t>So how </a:t>
            </a:r>
            <a:r>
              <a:rPr lang="en">
                <a:solidFill>
                  <a:schemeClr val="dk1"/>
                </a:solidFill>
              </a:rPr>
              <a:t>do we actually do that?  The number one thing is with diet and exercise.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fb56ed25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fb56ed25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Let’s start with food.  </a:t>
            </a:r>
            <a:r>
              <a:rPr lang="en">
                <a:solidFill>
                  <a:schemeClr val="dk1"/>
                </a:solidFill>
              </a:rPr>
              <a:t>The foods shown here are low in carbohydrates.  Carbohydrates are the foods that our body turns into sugar.  Because these foods are low in carbohydrates, you can eat larger portions without spiking the sugar too much.  Things like meats, fish, eggs, vegetables (except potatoes, peas, and corn), nuts, avocados, cheese.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Next, I’ll show the foods that are higher in carbohydrates.  They are ‘NOT BAD FOR YOU’ but it is important not to eat too much of them.</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fb56ed25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fb56ed2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foods that your body easily turns into sugar.  They still have vitamins and nutrients, and </a:t>
            </a:r>
            <a:r>
              <a:rPr lang="en"/>
              <a:t>you can absolutely continue to eat them.  However, think about your meals.  Are they usually rice and beans and fruits and tortilla or chapati?  Try to think about ways you can replace some of those foods with vegetables and lean meats.  That way your plate will be more balanced.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fb56ed25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fb56ed25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one example of how to balance your plate.  First, add your vegetables.  Can you get them to cover half the plate?  They can be salad, they can be grilled, they can be stir-fry, they can be frozen or fresh.  It doesn’t matter.  Next, add some healthy proteins like chicken, fish, tofu, even red meat is low in sugar.  Finish off with your carbohydrates.  It could be a portion of pasta, bread, rice, fruit, whatever is your favorite.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 name="Shape 12"/>
        <p:cNvGrpSpPr/>
        <p:nvPr/>
      </p:nvGrpSpPr>
      <p:grpSpPr>
        <a:xfrm>
          <a:off x="0" y="0"/>
          <a:ext cx="0" cy="0"/>
          <a:chOff x="0" y="0"/>
          <a:chExt cx="0" cy="0"/>
        </a:xfrm>
      </p:grpSpPr>
      <p:sp>
        <p:nvSpPr>
          <p:cNvPr id="13" name="Google Shape;13;p2"/>
          <p:cNvSpPr txBox="1"/>
          <p:nvPr>
            <p:ph type="title"/>
          </p:nvPr>
        </p:nvSpPr>
        <p:spPr>
          <a:xfrm>
            <a:off x="457200" y="514350"/>
            <a:ext cx="8229300" cy="857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4" name="Google Shape;14;p2"/>
          <p:cNvSpPr txBox="1"/>
          <p:nvPr>
            <p:ph idx="1" type="subTitle"/>
          </p:nvPr>
        </p:nvSpPr>
        <p:spPr>
          <a:xfrm>
            <a:off x="457200" y="1428750"/>
            <a:ext cx="8229300" cy="3165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2"/>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1" name="Shape 51"/>
        <p:cNvGrpSpPr/>
        <p:nvPr/>
      </p:nvGrpSpPr>
      <p:grpSpPr>
        <a:xfrm>
          <a:off x="0" y="0"/>
          <a:ext cx="0" cy="0"/>
          <a:chOff x="0" y="0"/>
          <a:chExt cx="0" cy="0"/>
        </a:xfrm>
      </p:grpSpPr>
      <p:sp>
        <p:nvSpPr>
          <p:cNvPr id="52" name="Google Shape;52;p11"/>
          <p:cNvSpPr txBox="1"/>
          <p:nvPr>
            <p:ph type="title"/>
          </p:nvPr>
        </p:nvSpPr>
        <p:spPr>
          <a:xfrm>
            <a:off x="457200" y="514350"/>
            <a:ext cx="8229300" cy="742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53" name="Google Shape;53;p11"/>
          <p:cNvSpPr txBox="1"/>
          <p:nvPr>
            <p:ph idx="1" type="body"/>
          </p:nvPr>
        </p:nvSpPr>
        <p:spPr>
          <a:xfrm>
            <a:off x="457200" y="1371600"/>
            <a:ext cx="82293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1"/>
          <p:cNvSpPr txBox="1"/>
          <p:nvPr>
            <p:ph idx="2" type="body"/>
          </p:nvPr>
        </p:nvSpPr>
        <p:spPr>
          <a:xfrm>
            <a:off x="457200" y="3143250"/>
            <a:ext cx="82293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11"/>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6" name="Shape 56"/>
        <p:cNvGrpSpPr/>
        <p:nvPr/>
      </p:nvGrpSpPr>
      <p:grpSpPr>
        <a:xfrm>
          <a:off x="0" y="0"/>
          <a:ext cx="0" cy="0"/>
          <a:chOff x="0" y="0"/>
          <a:chExt cx="0" cy="0"/>
        </a:xfrm>
      </p:grpSpPr>
      <p:sp>
        <p:nvSpPr>
          <p:cNvPr id="57" name="Google Shape;57;p12"/>
          <p:cNvSpPr txBox="1"/>
          <p:nvPr>
            <p:ph type="title"/>
          </p:nvPr>
        </p:nvSpPr>
        <p:spPr>
          <a:xfrm>
            <a:off x="457200" y="514350"/>
            <a:ext cx="8229300" cy="857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58" name="Google Shape;58;p12"/>
          <p:cNvSpPr txBox="1"/>
          <p:nvPr>
            <p:ph idx="1" type="body"/>
          </p:nvPr>
        </p:nvSpPr>
        <p:spPr>
          <a:xfrm>
            <a:off x="381000" y="15430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2"/>
          <p:cNvSpPr txBox="1"/>
          <p:nvPr>
            <p:ph idx="2" type="body"/>
          </p:nvPr>
        </p:nvSpPr>
        <p:spPr>
          <a:xfrm>
            <a:off x="4648200" y="15430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12"/>
          <p:cNvSpPr txBox="1"/>
          <p:nvPr>
            <p:ph idx="3" type="body"/>
          </p:nvPr>
        </p:nvSpPr>
        <p:spPr>
          <a:xfrm>
            <a:off x="4648200" y="32575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2"/>
          <p:cNvSpPr txBox="1"/>
          <p:nvPr>
            <p:ph idx="4" type="body"/>
          </p:nvPr>
        </p:nvSpPr>
        <p:spPr>
          <a:xfrm>
            <a:off x="381000" y="32575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2"/>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3" name="Shape 63"/>
        <p:cNvGrpSpPr/>
        <p:nvPr/>
      </p:nvGrpSpPr>
      <p:grpSpPr>
        <a:xfrm>
          <a:off x="0" y="0"/>
          <a:ext cx="0" cy="0"/>
          <a:chOff x="0" y="0"/>
          <a:chExt cx="0" cy="0"/>
        </a:xfrm>
      </p:grpSpPr>
      <p:sp>
        <p:nvSpPr>
          <p:cNvPr id="64" name="Google Shape;64;p13"/>
          <p:cNvSpPr txBox="1"/>
          <p:nvPr>
            <p:ph type="title"/>
          </p:nvPr>
        </p:nvSpPr>
        <p:spPr>
          <a:xfrm>
            <a:off x="457200" y="571500"/>
            <a:ext cx="8229300" cy="628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65" name="Google Shape;65;p13"/>
          <p:cNvSpPr txBox="1"/>
          <p:nvPr>
            <p:ph idx="1" type="body"/>
          </p:nvPr>
        </p:nvSpPr>
        <p:spPr>
          <a:xfrm>
            <a:off x="457200" y="1371600"/>
            <a:ext cx="8229300" cy="33942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 name="Google Shape;66;p13"/>
          <p:cNvPicPr preferRelativeResize="0"/>
          <p:nvPr/>
        </p:nvPicPr>
        <p:blipFill rotWithShape="1">
          <a:blip r:embed="rId2">
            <a:alphaModFix/>
          </a:blip>
          <a:srcRect b="0" l="0" r="0" t="0"/>
          <a:stretch/>
        </p:blipFill>
        <p:spPr>
          <a:xfrm>
            <a:off x="1735558" y="1199880"/>
            <a:ext cx="4253848" cy="3394170"/>
          </a:xfrm>
          <a:prstGeom prst="rect">
            <a:avLst/>
          </a:prstGeom>
          <a:noFill/>
          <a:ln>
            <a:noFill/>
          </a:ln>
        </p:spPr>
      </p:pic>
      <p:pic>
        <p:nvPicPr>
          <p:cNvPr id="67" name="Google Shape;67;p13"/>
          <p:cNvPicPr preferRelativeResize="0"/>
          <p:nvPr/>
        </p:nvPicPr>
        <p:blipFill rotWithShape="1">
          <a:blip r:embed="rId2">
            <a:alphaModFix/>
          </a:blip>
          <a:srcRect b="0" l="0" r="0" t="0"/>
          <a:stretch/>
        </p:blipFill>
        <p:spPr>
          <a:xfrm>
            <a:off x="1752600" y="1600200"/>
            <a:ext cx="5671798" cy="3222449"/>
          </a:xfrm>
          <a:prstGeom prst="rect">
            <a:avLst/>
          </a:prstGeom>
          <a:noFill/>
          <a:ln>
            <a:noFill/>
          </a:ln>
        </p:spPr>
      </p:pic>
      <p:sp>
        <p:nvSpPr>
          <p:cNvPr id="68" name="Google Shape;68;p13"/>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 name="Google Shape;7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 name="Google Shape;72;p1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228600" lvl="0" marL="457200" rtl="0">
              <a:spcBef>
                <a:spcPts val="0"/>
              </a:spcBef>
              <a:spcAft>
                <a:spcPts val="0"/>
              </a:spcAft>
              <a:buSzPts val="1200"/>
              <a:buNone/>
              <a:defRPr sz="1200"/>
            </a:lvl1pPr>
            <a:lvl2pPr indent="-228600" lvl="1" marL="914400" rtl="0">
              <a:spcBef>
                <a:spcPts val="0"/>
              </a:spcBef>
              <a:spcAft>
                <a:spcPts val="0"/>
              </a:spcAft>
              <a:buSzPts val="1200"/>
              <a:buNone/>
              <a:defRPr sz="1200"/>
            </a:lvl2pPr>
            <a:lvl3pPr indent="-228600" lvl="2" marL="1371600" rtl="0">
              <a:spcBef>
                <a:spcPts val="0"/>
              </a:spcBef>
              <a:spcAft>
                <a:spcPts val="0"/>
              </a:spcAft>
              <a:buSzPts val="1200"/>
              <a:buNone/>
              <a:defRPr sz="1200"/>
            </a:lvl3pPr>
            <a:lvl4pPr indent="-228600" lvl="3" marL="1828800" rtl="0">
              <a:spcBef>
                <a:spcPts val="0"/>
              </a:spcBef>
              <a:spcAft>
                <a:spcPts val="0"/>
              </a:spcAft>
              <a:buSzPts val="1200"/>
              <a:buNone/>
              <a:defRPr sz="1200"/>
            </a:lvl4pPr>
            <a:lvl5pPr indent="-228600" lvl="4" marL="2286000" rtl="0">
              <a:spcBef>
                <a:spcPts val="0"/>
              </a:spcBef>
              <a:spcAft>
                <a:spcPts val="0"/>
              </a:spcAft>
              <a:buSzPts val="1200"/>
              <a:buNone/>
              <a:defRPr sz="1200"/>
            </a:lvl5pPr>
            <a:lvl6pPr indent="-228600" lvl="5" marL="2743200" rtl="0">
              <a:spcBef>
                <a:spcPts val="0"/>
              </a:spcBef>
              <a:spcAft>
                <a:spcPts val="0"/>
              </a:spcAft>
              <a:buSzPts val="1200"/>
              <a:buNone/>
              <a:defRPr sz="1200"/>
            </a:lvl6pPr>
            <a:lvl7pPr indent="-228600" lvl="6" marL="3200400" rtl="0">
              <a:spcBef>
                <a:spcPts val="0"/>
              </a:spcBef>
              <a:spcAft>
                <a:spcPts val="0"/>
              </a:spcAft>
              <a:buSzPts val="1200"/>
              <a:buNone/>
              <a:defRPr sz="1200"/>
            </a:lvl7pPr>
            <a:lvl8pPr indent="-228600" lvl="7" marL="3657600" rtl="0">
              <a:spcBef>
                <a:spcPts val="0"/>
              </a:spcBef>
              <a:spcAft>
                <a:spcPts val="0"/>
              </a:spcAft>
              <a:buSzPts val="1200"/>
              <a:buNone/>
              <a:defRPr sz="1200"/>
            </a:lvl8pPr>
            <a:lvl9pPr indent="-228600" lvl="8" marL="4114800" rtl="0">
              <a:spcBef>
                <a:spcPts val="0"/>
              </a:spcBef>
              <a:spcAft>
                <a:spcPts val="0"/>
              </a:spcAft>
              <a:buSzPts val="1200"/>
              <a:buNone/>
              <a:defRPr sz="1200"/>
            </a:lvl9pPr>
          </a:lstStyle>
          <a:p/>
        </p:txBody>
      </p:sp>
      <p:sp>
        <p:nvSpPr>
          <p:cNvPr id="76" name="Google Shape;76;p15"/>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28600" lvl="0" marL="457200" rtl="0">
              <a:spcBef>
                <a:spcPts val="0"/>
              </a:spcBef>
              <a:spcAft>
                <a:spcPts val="0"/>
              </a:spcAft>
              <a:buSzPts val="1400"/>
              <a:buNone/>
              <a:defRPr/>
            </a:lvl1pPr>
            <a:lvl2pPr indent="-228600" lvl="1" marL="914400" rtl="0">
              <a:spcBef>
                <a:spcPts val="0"/>
              </a:spcBef>
              <a:spcAft>
                <a:spcPts val="0"/>
              </a:spcAft>
              <a:buSzPts val="1400"/>
              <a:buNone/>
              <a:defRPr/>
            </a:lvl2pPr>
            <a:lvl3pPr indent="-228600" lvl="2" marL="1371600" rtl="0">
              <a:spcBef>
                <a:spcPts val="0"/>
              </a:spcBef>
              <a:spcAft>
                <a:spcPts val="0"/>
              </a:spcAft>
              <a:buSzPts val="1400"/>
              <a:buNone/>
              <a:defRPr/>
            </a:lvl3pPr>
            <a:lvl4pPr indent="-228600" lvl="3" marL="1828800" rtl="0">
              <a:spcBef>
                <a:spcPts val="0"/>
              </a:spcBef>
              <a:spcAft>
                <a:spcPts val="0"/>
              </a:spcAft>
              <a:buSzPts val="1400"/>
              <a:buNone/>
              <a:defRPr/>
            </a:lvl4pPr>
            <a:lvl5pPr indent="-228600" lvl="4" marL="2286000" rtl="0">
              <a:spcBef>
                <a:spcPts val="0"/>
              </a:spcBef>
              <a:spcAft>
                <a:spcPts val="0"/>
              </a:spcAft>
              <a:buSzPts val="1400"/>
              <a:buNone/>
              <a:defRPr/>
            </a:lvl5pPr>
            <a:lvl6pPr indent="-228600" lvl="5" marL="2743200" rtl="0">
              <a:spcBef>
                <a:spcPts val="0"/>
              </a:spcBef>
              <a:spcAft>
                <a:spcPts val="0"/>
              </a:spcAft>
              <a:buSzPts val="1400"/>
              <a:buNone/>
              <a:defRPr/>
            </a:lvl6pPr>
            <a:lvl7pPr indent="-228600" lvl="6" marL="3200400" rtl="0">
              <a:spcBef>
                <a:spcPts val="0"/>
              </a:spcBef>
              <a:spcAft>
                <a:spcPts val="0"/>
              </a:spcAft>
              <a:buSzPts val="1400"/>
              <a:buNone/>
              <a:defRPr/>
            </a:lvl7pPr>
            <a:lvl8pPr indent="-228600" lvl="7" marL="3657600" rtl="0">
              <a:spcBef>
                <a:spcPts val="0"/>
              </a:spcBef>
              <a:spcAft>
                <a:spcPts val="0"/>
              </a:spcAft>
              <a:buSzPts val="1400"/>
              <a:buNone/>
              <a:defRPr/>
            </a:lvl8pPr>
            <a:lvl9pPr indent="-228600" lvl="8" marL="4114800" rtl="0">
              <a:spcBef>
                <a:spcPts val="0"/>
              </a:spcBef>
              <a:spcAft>
                <a:spcPts val="0"/>
              </a:spcAft>
              <a:buSzPts val="1400"/>
              <a:buNone/>
              <a:defRPr/>
            </a:lvl9pPr>
          </a:lstStyle>
          <a:p/>
        </p:txBody>
      </p:sp>
      <p:sp>
        <p:nvSpPr>
          <p:cNvPr id="80" name="Google Shape;80;p1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28600" lvl="0" marL="457200" rtl="0">
              <a:spcBef>
                <a:spcPts val="0"/>
              </a:spcBef>
              <a:spcAft>
                <a:spcPts val="0"/>
              </a:spcAft>
              <a:buSzPts val="1400"/>
              <a:buNone/>
              <a:defRPr/>
            </a:lvl1pPr>
            <a:lvl2pPr indent="-228600" lvl="1" marL="914400" rtl="0">
              <a:spcBef>
                <a:spcPts val="0"/>
              </a:spcBef>
              <a:spcAft>
                <a:spcPts val="0"/>
              </a:spcAft>
              <a:buSzPts val="1400"/>
              <a:buNone/>
              <a:defRPr/>
            </a:lvl2pPr>
            <a:lvl3pPr indent="-228600" lvl="2" marL="1371600" rtl="0">
              <a:spcBef>
                <a:spcPts val="0"/>
              </a:spcBef>
              <a:spcAft>
                <a:spcPts val="0"/>
              </a:spcAft>
              <a:buSzPts val="1400"/>
              <a:buNone/>
              <a:defRPr/>
            </a:lvl3pPr>
            <a:lvl4pPr indent="-228600" lvl="3" marL="1828800" rtl="0">
              <a:spcBef>
                <a:spcPts val="0"/>
              </a:spcBef>
              <a:spcAft>
                <a:spcPts val="0"/>
              </a:spcAft>
              <a:buSzPts val="1400"/>
              <a:buNone/>
              <a:defRPr/>
            </a:lvl4pPr>
            <a:lvl5pPr indent="-228600" lvl="4" marL="2286000" rtl="0">
              <a:spcBef>
                <a:spcPts val="0"/>
              </a:spcBef>
              <a:spcAft>
                <a:spcPts val="0"/>
              </a:spcAft>
              <a:buSzPts val="1400"/>
              <a:buNone/>
              <a:defRPr/>
            </a:lvl5pPr>
            <a:lvl6pPr indent="-228600" lvl="5" marL="2743200" rtl="0">
              <a:spcBef>
                <a:spcPts val="0"/>
              </a:spcBef>
              <a:spcAft>
                <a:spcPts val="0"/>
              </a:spcAft>
              <a:buSzPts val="1400"/>
              <a:buNone/>
              <a:defRPr/>
            </a:lvl6pPr>
            <a:lvl7pPr indent="-228600" lvl="6" marL="3200400" rtl="0">
              <a:spcBef>
                <a:spcPts val="0"/>
              </a:spcBef>
              <a:spcAft>
                <a:spcPts val="0"/>
              </a:spcAft>
              <a:buSzPts val="1400"/>
              <a:buNone/>
              <a:defRPr/>
            </a:lvl7pPr>
            <a:lvl8pPr indent="-228600" lvl="7" marL="3657600" rtl="0">
              <a:spcBef>
                <a:spcPts val="0"/>
              </a:spcBef>
              <a:spcAft>
                <a:spcPts val="0"/>
              </a:spcAft>
              <a:buSzPts val="1400"/>
              <a:buNone/>
              <a:defRPr/>
            </a:lvl8pPr>
            <a:lvl9pPr indent="-228600" lvl="8" marL="4114800" rtl="0">
              <a:spcBef>
                <a:spcPts val="0"/>
              </a:spcBef>
              <a:spcAft>
                <a:spcPts val="0"/>
              </a:spcAft>
              <a:buSzPts val="1400"/>
              <a:buNone/>
              <a:defRPr/>
            </a:lvl9pPr>
          </a:lstStyle>
          <a:p/>
        </p:txBody>
      </p:sp>
      <p:sp>
        <p:nvSpPr>
          <p:cNvPr id="84" name="Google Shape;84;p17"/>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6" name="Shape 16"/>
        <p:cNvGrpSpPr/>
        <p:nvPr/>
      </p:nvGrpSpPr>
      <p:grpSpPr>
        <a:xfrm>
          <a:off x="0" y="0"/>
          <a:ext cx="0" cy="0"/>
          <a:chOff x="0" y="0"/>
          <a:chExt cx="0" cy="0"/>
        </a:xfrm>
      </p:grpSpPr>
      <p:sp>
        <p:nvSpPr>
          <p:cNvPr id="17" name="Google Shape;17;p3"/>
          <p:cNvSpPr txBox="1"/>
          <p:nvPr>
            <p:ph type="title"/>
          </p:nvPr>
        </p:nvSpPr>
        <p:spPr>
          <a:xfrm>
            <a:off x="381000" y="571500"/>
            <a:ext cx="8381700" cy="857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18" name="Google Shape;18;p3"/>
          <p:cNvSpPr txBox="1"/>
          <p:nvPr>
            <p:ph idx="1" type="body"/>
          </p:nvPr>
        </p:nvSpPr>
        <p:spPr>
          <a:xfrm>
            <a:off x="381000" y="1543050"/>
            <a:ext cx="8229300" cy="3108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4"/>
          <p:cNvSpPr txBox="1"/>
          <p:nvPr>
            <p:ph type="title"/>
          </p:nvPr>
        </p:nvSpPr>
        <p:spPr>
          <a:xfrm>
            <a:off x="457200" y="206010"/>
            <a:ext cx="8229300" cy="857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22" name="Google Shape;22;p4"/>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3" name="Shape 23"/>
        <p:cNvGrpSpPr/>
        <p:nvPr/>
      </p:nvGrpSpPr>
      <p:grpSpPr>
        <a:xfrm>
          <a:off x="0" y="0"/>
          <a:ext cx="0" cy="0"/>
          <a:chOff x="0" y="0"/>
          <a:chExt cx="0" cy="0"/>
        </a:xfrm>
      </p:grpSpPr>
      <p:sp>
        <p:nvSpPr>
          <p:cNvPr id="24" name="Google Shape;24;p5"/>
          <p:cNvSpPr txBox="1"/>
          <p:nvPr>
            <p:ph type="title"/>
          </p:nvPr>
        </p:nvSpPr>
        <p:spPr>
          <a:xfrm>
            <a:off x="457200" y="457200"/>
            <a:ext cx="8229300" cy="857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25" name="Google Shape;25;p5"/>
          <p:cNvSpPr txBox="1"/>
          <p:nvPr>
            <p:ph idx="1" type="body"/>
          </p:nvPr>
        </p:nvSpPr>
        <p:spPr>
          <a:xfrm>
            <a:off x="457200" y="1485900"/>
            <a:ext cx="4015800" cy="3108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5"/>
          <p:cNvSpPr txBox="1"/>
          <p:nvPr>
            <p:ph idx="2" type="body"/>
          </p:nvPr>
        </p:nvSpPr>
        <p:spPr>
          <a:xfrm>
            <a:off x="4674239" y="1485900"/>
            <a:ext cx="4015800" cy="3108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5"/>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8" name="Shape 28"/>
        <p:cNvGrpSpPr/>
        <p:nvPr/>
      </p:nvGrpSpPr>
      <p:grpSpPr>
        <a:xfrm>
          <a:off x="0" y="0"/>
          <a:ext cx="0" cy="0"/>
          <a:chOff x="0" y="0"/>
          <a:chExt cx="0" cy="0"/>
        </a:xfrm>
      </p:grpSpPr>
      <p:sp>
        <p:nvSpPr>
          <p:cNvPr id="29" name="Google Shape;29;p6"/>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0" name="Shape 30"/>
        <p:cNvGrpSpPr/>
        <p:nvPr/>
      </p:nvGrpSpPr>
      <p:grpSpPr>
        <a:xfrm>
          <a:off x="0" y="0"/>
          <a:ext cx="0" cy="0"/>
          <a:chOff x="0" y="0"/>
          <a:chExt cx="0" cy="0"/>
        </a:xfrm>
      </p:grpSpPr>
      <p:sp>
        <p:nvSpPr>
          <p:cNvPr id="31" name="Google Shape;31;p7"/>
          <p:cNvSpPr txBox="1"/>
          <p:nvPr>
            <p:ph idx="1" type="subTitle"/>
          </p:nvPr>
        </p:nvSpPr>
        <p:spPr>
          <a:xfrm>
            <a:off x="381000" y="800100"/>
            <a:ext cx="8229300" cy="39732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7"/>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3" name="Shape 33"/>
        <p:cNvGrpSpPr/>
        <p:nvPr/>
      </p:nvGrpSpPr>
      <p:grpSpPr>
        <a:xfrm>
          <a:off x="0" y="0"/>
          <a:ext cx="0" cy="0"/>
          <a:chOff x="0" y="0"/>
          <a:chExt cx="0" cy="0"/>
        </a:xfrm>
      </p:grpSpPr>
      <p:sp>
        <p:nvSpPr>
          <p:cNvPr id="34" name="Google Shape;34;p8"/>
          <p:cNvSpPr txBox="1"/>
          <p:nvPr>
            <p:ph type="title"/>
          </p:nvPr>
        </p:nvSpPr>
        <p:spPr>
          <a:xfrm>
            <a:off x="457200" y="457200"/>
            <a:ext cx="8229300" cy="605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35" name="Google Shape;35;p8"/>
          <p:cNvSpPr txBox="1"/>
          <p:nvPr>
            <p:ph idx="1" type="body"/>
          </p:nvPr>
        </p:nvSpPr>
        <p:spPr>
          <a:xfrm>
            <a:off x="457200" y="12001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8"/>
          <p:cNvSpPr txBox="1"/>
          <p:nvPr>
            <p:ph idx="2" type="body"/>
          </p:nvPr>
        </p:nvSpPr>
        <p:spPr>
          <a:xfrm>
            <a:off x="457200" y="2973239"/>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8"/>
          <p:cNvSpPr txBox="1"/>
          <p:nvPr>
            <p:ph idx="3" type="body"/>
          </p:nvPr>
        </p:nvSpPr>
        <p:spPr>
          <a:xfrm>
            <a:off x="4674239" y="1200150"/>
            <a:ext cx="4015800" cy="33942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8"/>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9" name="Shape 39"/>
        <p:cNvGrpSpPr/>
        <p:nvPr/>
      </p:nvGrpSpPr>
      <p:grpSpPr>
        <a:xfrm>
          <a:off x="0" y="0"/>
          <a:ext cx="0" cy="0"/>
          <a:chOff x="0" y="0"/>
          <a:chExt cx="0" cy="0"/>
        </a:xfrm>
      </p:grpSpPr>
      <p:sp>
        <p:nvSpPr>
          <p:cNvPr id="40" name="Google Shape;40;p9"/>
          <p:cNvSpPr txBox="1"/>
          <p:nvPr>
            <p:ph type="title"/>
          </p:nvPr>
        </p:nvSpPr>
        <p:spPr>
          <a:xfrm>
            <a:off x="457200" y="457200"/>
            <a:ext cx="8229300" cy="605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41" name="Google Shape;41;p9"/>
          <p:cNvSpPr txBox="1"/>
          <p:nvPr>
            <p:ph idx="1" type="body"/>
          </p:nvPr>
        </p:nvSpPr>
        <p:spPr>
          <a:xfrm>
            <a:off x="457200" y="1314450"/>
            <a:ext cx="4015800" cy="33942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9"/>
          <p:cNvSpPr txBox="1"/>
          <p:nvPr>
            <p:ph idx="2" type="body"/>
          </p:nvPr>
        </p:nvSpPr>
        <p:spPr>
          <a:xfrm>
            <a:off x="4648200" y="13144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9"/>
          <p:cNvSpPr txBox="1"/>
          <p:nvPr>
            <p:ph idx="3" type="body"/>
          </p:nvPr>
        </p:nvSpPr>
        <p:spPr>
          <a:xfrm>
            <a:off x="4648200" y="308610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9"/>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5" name="Shape 45"/>
        <p:cNvGrpSpPr/>
        <p:nvPr/>
      </p:nvGrpSpPr>
      <p:grpSpPr>
        <a:xfrm>
          <a:off x="0" y="0"/>
          <a:ext cx="0" cy="0"/>
          <a:chOff x="0" y="0"/>
          <a:chExt cx="0" cy="0"/>
        </a:xfrm>
      </p:grpSpPr>
      <p:sp>
        <p:nvSpPr>
          <p:cNvPr id="46" name="Google Shape;46;p10"/>
          <p:cNvSpPr txBox="1"/>
          <p:nvPr>
            <p:ph type="title"/>
          </p:nvPr>
        </p:nvSpPr>
        <p:spPr>
          <a:xfrm>
            <a:off x="457200" y="514350"/>
            <a:ext cx="8229300" cy="685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47" name="Google Shape;47;p10"/>
          <p:cNvSpPr txBox="1"/>
          <p:nvPr>
            <p:ph idx="1" type="body"/>
          </p:nvPr>
        </p:nvSpPr>
        <p:spPr>
          <a:xfrm>
            <a:off x="457200" y="13144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10"/>
          <p:cNvSpPr txBox="1"/>
          <p:nvPr>
            <p:ph idx="2" type="body"/>
          </p:nvPr>
        </p:nvSpPr>
        <p:spPr>
          <a:xfrm>
            <a:off x="4648200" y="1314450"/>
            <a:ext cx="40158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0"/>
          <p:cNvSpPr txBox="1"/>
          <p:nvPr>
            <p:ph idx="3" type="body"/>
          </p:nvPr>
        </p:nvSpPr>
        <p:spPr>
          <a:xfrm>
            <a:off x="457200" y="3086100"/>
            <a:ext cx="8229300" cy="161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2" type="sldNum"/>
          </p:nvPr>
        </p:nvSpPr>
        <p:spPr>
          <a:xfrm>
            <a:off x="8556782" y="4749850"/>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6857730" cy="424169"/>
          </a:xfrm>
          <a:prstGeom prst="rect">
            <a:avLst/>
          </a:prstGeom>
          <a:noFill/>
          <a:ln>
            <a:noFill/>
          </a:ln>
        </p:spPr>
      </p:pic>
      <p:sp>
        <p:nvSpPr>
          <p:cNvPr id="7" name="Google Shape;7;p1"/>
          <p:cNvSpPr txBox="1"/>
          <p:nvPr>
            <p:ph type="title"/>
          </p:nvPr>
        </p:nvSpPr>
        <p:spPr>
          <a:xfrm>
            <a:off x="457200" y="206010"/>
            <a:ext cx="8229300" cy="857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457200" y="1200150"/>
            <a:ext cx="8229300" cy="3394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0" type="dt"/>
          </p:nvPr>
        </p:nvSpPr>
        <p:spPr>
          <a:xfrm>
            <a:off x="457200" y="4767389"/>
            <a:ext cx="2133300" cy="273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1" type="ftr"/>
          </p:nvPr>
        </p:nvSpPr>
        <p:spPr>
          <a:xfrm>
            <a:off x="3124080" y="4767389"/>
            <a:ext cx="2895000" cy="273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6553080" y="4767389"/>
            <a:ext cx="2133300" cy="27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1pPr>
            <a:lvl2pPr indent="0" lvl="1"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2pPr>
            <a:lvl3pPr indent="0" lvl="2"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3pPr>
            <a:lvl4pPr indent="0" lvl="3"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4pPr>
            <a:lvl5pPr indent="0" lvl="4"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5pPr>
            <a:lvl6pPr indent="0" lvl="5"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6pPr>
            <a:lvl7pPr indent="0" lvl="6"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7pPr>
            <a:lvl8pPr indent="0" lvl="7"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8pPr>
            <a:lvl9pPr indent="0" lvl="8" marL="0" marR="0" rtl="0" algn="r">
              <a:lnSpc>
                <a:spcPct val="100000"/>
              </a:lnSpc>
              <a:spcBef>
                <a:spcPts val="0"/>
              </a:spcBef>
              <a:spcAft>
                <a:spcPts val="0"/>
              </a:spcAft>
              <a:buClr>
                <a:srgbClr val="8B8B8B"/>
              </a:buClr>
              <a:buSzPts val="1200"/>
              <a:buFont typeface="Arial"/>
              <a:buNone/>
              <a:defRPr b="0" i="0" sz="1200" u="none" cap="none" strike="noStrike">
                <a:solidFill>
                  <a:srgbClr val="8B8B8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drive.google.com/file/d/1kuGjsvQSDmTHTXrlIB5xWTUqSGBSba_t/view" TargetMode="Externa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dc.gov/diabetes/basics/type2.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c-kv7jBLarQ"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ctrTitle"/>
          </p:nvPr>
        </p:nvSpPr>
        <p:spPr>
          <a:xfrm>
            <a:off x="311700" y="1634850"/>
            <a:ext cx="8520600" cy="9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Diabetes Group</a:t>
            </a:r>
            <a:endParaRPr/>
          </a:p>
        </p:txBody>
      </p:sp>
      <p:pic>
        <p:nvPicPr>
          <p:cNvPr id="90" name="Google Shape;90;p18"/>
          <p:cNvPicPr preferRelativeResize="0"/>
          <p:nvPr/>
        </p:nvPicPr>
        <p:blipFill>
          <a:blip r:embed="rId3">
            <a:alphaModFix/>
          </a:blip>
          <a:stretch>
            <a:fillRect/>
          </a:stretch>
        </p:blipFill>
        <p:spPr>
          <a:xfrm>
            <a:off x="0" y="3821200"/>
            <a:ext cx="9144002" cy="135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u="sng">
                <a:solidFill>
                  <a:schemeClr val="dk1"/>
                </a:solidFill>
              </a:rPr>
              <a:t>Exercise</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Exercise can help:</a:t>
            </a:r>
            <a:endParaRPr/>
          </a:p>
          <a:p>
            <a:pPr indent="-317500" lvl="0" marL="457200" rtl="0" algn="l">
              <a:lnSpc>
                <a:spcPct val="150000"/>
              </a:lnSpc>
              <a:spcBef>
                <a:spcPts val="0"/>
              </a:spcBef>
              <a:spcAft>
                <a:spcPts val="0"/>
              </a:spcAft>
              <a:buSzPts val="1400"/>
              <a:buChar char="●"/>
            </a:pPr>
            <a:r>
              <a:rPr lang="en"/>
              <a:t>Lower A1c</a:t>
            </a:r>
            <a:endParaRPr/>
          </a:p>
          <a:p>
            <a:pPr indent="-317500" lvl="0" marL="457200" rtl="0" algn="l">
              <a:lnSpc>
                <a:spcPct val="150000"/>
              </a:lnSpc>
              <a:spcBef>
                <a:spcPts val="0"/>
              </a:spcBef>
              <a:spcAft>
                <a:spcPts val="0"/>
              </a:spcAft>
              <a:buSzPts val="1400"/>
              <a:buChar char="●"/>
            </a:pPr>
            <a:r>
              <a:rPr lang="en"/>
              <a:t>Decrease insulin resistance</a:t>
            </a:r>
            <a:endParaRPr/>
          </a:p>
          <a:p>
            <a:pPr indent="-317500" lvl="0" marL="457200" rtl="0" algn="l">
              <a:lnSpc>
                <a:spcPct val="150000"/>
              </a:lnSpc>
              <a:spcBef>
                <a:spcPts val="0"/>
              </a:spcBef>
              <a:spcAft>
                <a:spcPts val="0"/>
              </a:spcAft>
              <a:buSzPts val="1400"/>
              <a:buChar char="●"/>
            </a:pPr>
            <a:r>
              <a:rPr lang="en"/>
              <a:t>Weight loss</a:t>
            </a:r>
            <a:endParaRPr/>
          </a:p>
          <a:p>
            <a:pPr indent="-317500" lvl="0" marL="457200" rtl="0" algn="l">
              <a:lnSpc>
                <a:spcPct val="150000"/>
              </a:lnSpc>
              <a:spcBef>
                <a:spcPts val="0"/>
              </a:spcBef>
              <a:spcAft>
                <a:spcPts val="0"/>
              </a:spcAft>
              <a:buSzPts val="1400"/>
              <a:buChar char="●"/>
            </a:pPr>
            <a:r>
              <a:rPr lang="en"/>
              <a:t>Lower blood pressure</a:t>
            </a:r>
            <a:endParaRPr/>
          </a:p>
          <a:p>
            <a:pPr indent="-317500" lvl="0" marL="457200" rtl="0" algn="l">
              <a:lnSpc>
                <a:spcPct val="150000"/>
              </a:lnSpc>
              <a:spcBef>
                <a:spcPts val="0"/>
              </a:spcBef>
              <a:spcAft>
                <a:spcPts val="0"/>
              </a:spcAft>
              <a:buSzPts val="1400"/>
              <a:buChar char="●"/>
            </a:pPr>
            <a:r>
              <a:rPr lang="en"/>
              <a:t>Lower cholesterol</a:t>
            </a:r>
            <a:endParaRPr/>
          </a:p>
        </p:txBody>
      </p:sp>
      <p:pic>
        <p:nvPicPr>
          <p:cNvPr id="158" name="Google Shape;158;p27"/>
          <p:cNvPicPr preferRelativeResize="0"/>
          <p:nvPr/>
        </p:nvPicPr>
        <p:blipFill>
          <a:blip r:embed="rId3">
            <a:alphaModFix/>
          </a:blip>
          <a:stretch>
            <a:fillRect/>
          </a:stretch>
        </p:blipFill>
        <p:spPr>
          <a:xfrm>
            <a:off x="4461225" y="1697800"/>
            <a:ext cx="4227651" cy="2818450"/>
          </a:xfrm>
          <a:prstGeom prst="rect">
            <a:avLst/>
          </a:prstGeom>
          <a:noFill/>
          <a:ln>
            <a:noFill/>
          </a:ln>
        </p:spPr>
      </p:pic>
      <p:sp>
        <p:nvSpPr>
          <p:cNvPr id="159" name="Google Shape;159;p27"/>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5797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u="sng"/>
              <a:t>Metformin</a:t>
            </a:r>
            <a:endParaRPr b="1" sz="2600" u="sng"/>
          </a:p>
        </p:txBody>
      </p:sp>
      <p:sp>
        <p:nvSpPr>
          <p:cNvPr id="165" name="Google Shape;165;p28"/>
          <p:cNvSpPr txBox="1"/>
          <p:nvPr>
            <p:ph idx="1" type="body"/>
          </p:nvPr>
        </p:nvSpPr>
        <p:spPr>
          <a:xfrm>
            <a:off x="311700" y="1152475"/>
            <a:ext cx="420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Works by decreasing glucose production in the liver</a:t>
            </a:r>
            <a:endParaRPr sz="1700"/>
          </a:p>
          <a:p>
            <a:pPr indent="0" lvl="0" marL="0" rtl="0" algn="l">
              <a:spcBef>
                <a:spcPts val="0"/>
              </a:spcBef>
              <a:spcAft>
                <a:spcPts val="0"/>
              </a:spcAft>
              <a:buNone/>
            </a:pPr>
            <a:r>
              <a:t/>
            </a:r>
            <a:endParaRPr sz="1700"/>
          </a:p>
          <a:p>
            <a:pPr indent="-311150" lvl="0" marL="457200" rtl="0" algn="l">
              <a:lnSpc>
                <a:spcPct val="150000"/>
              </a:lnSpc>
              <a:spcBef>
                <a:spcPts val="0"/>
              </a:spcBef>
              <a:spcAft>
                <a:spcPts val="0"/>
              </a:spcAft>
              <a:buSzPts val="1300"/>
              <a:buChar char="●"/>
            </a:pPr>
            <a:r>
              <a:rPr lang="en" sz="1700"/>
              <a:t>Decreases A1c by 1.5% to 2%</a:t>
            </a:r>
            <a:endParaRPr sz="1700"/>
          </a:p>
          <a:p>
            <a:pPr indent="-311150" lvl="0" marL="457200" rtl="0" algn="l">
              <a:lnSpc>
                <a:spcPct val="150000"/>
              </a:lnSpc>
              <a:spcBef>
                <a:spcPts val="0"/>
              </a:spcBef>
              <a:spcAft>
                <a:spcPts val="0"/>
              </a:spcAft>
              <a:buSzPts val="1300"/>
              <a:buChar char="●"/>
            </a:pPr>
            <a:r>
              <a:rPr lang="en" sz="1700"/>
              <a:t>No weight gain or hypoglycemia</a:t>
            </a:r>
            <a:endParaRPr sz="1700"/>
          </a:p>
          <a:p>
            <a:pPr indent="-311150" lvl="0" marL="457200" rtl="0" algn="l">
              <a:lnSpc>
                <a:spcPct val="150000"/>
              </a:lnSpc>
              <a:spcBef>
                <a:spcPts val="0"/>
              </a:spcBef>
              <a:spcAft>
                <a:spcPts val="0"/>
              </a:spcAft>
              <a:buSzPts val="1300"/>
              <a:buChar char="●"/>
            </a:pPr>
            <a:r>
              <a:rPr lang="en" sz="1700"/>
              <a:t>Potential heart benefit</a:t>
            </a:r>
            <a:endParaRPr sz="1700"/>
          </a:p>
          <a:p>
            <a:pPr indent="-311150" lvl="0" marL="457200" rtl="0" algn="l">
              <a:lnSpc>
                <a:spcPct val="150000"/>
              </a:lnSpc>
              <a:spcBef>
                <a:spcPts val="0"/>
              </a:spcBef>
              <a:spcAft>
                <a:spcPts val="0"/>
              </a:spcAft>
              <a:buSzPts val="1300"/>
              <a:buChar char="●"/>
            </a:pPr>
            <a:r>
              <a:rPr lang="en" sz="1700"/>
              <a:t>Inexpensive and well tolerated</a:t>
            </a:r>
            <a:endParaRPr sz="1700"/>
          </a:p>
        </p:txBody>
      </p:sp>
      <p:pic>
        <p:nvPicPr>
          <p:cNvPr id="166" name="Google Shape;166;p28"/>
          <p:cNvPicPr preferRelativeResize="0"/>
          <p:nvPr/>
        </p:nvPicPr>
        <p:blipFill>
          <a:blip r:embed="rId3">
            <a:alphaModFix/>
          </a:blip>
          <a:stretch>
            <a:fillRect/>
          </a:stretch>
        </p:blipFill>
        <p:spPr>
          <a:xfrm rot="5400000">
            <a:off x="5330387" y="566987"/>
            <a:ext cx="2832875" cy="4451651"/>
          </a:xfrm>
          <a:prstGeom prst="rect">
            <a:avLst/>
          </a:prstGeom>
          <a:noFill/>
          <a:ln>
            <a:noFill/>
          </a:ln>
        </p:spPr>
      </p:pic>
      <p:sp>
        <p:nvSpPr>
          <p:cNvPr id="167" name="Google Shape;167;p28"/>
          <p:cNvSpPr/>
          <p:nvPr/>
        </p:nvSpPr>
        <p:spPr>
          <a:xfrm>
            <a:off x="4542125" y="2016375"/>
            <a:ext cx="1026000" cy="4386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8"/>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5797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u="sng"/>
              <a:t>SGLT2 Inhibitors</a:t>
            </a:r>
            <a:endParaRPr b="1" sz="2600" u="sng"/>
          </a:p>
        </p:txBody>
      </p:sp>
      <p:sp>
        <p:nvSpPr>
          <p:cNvPr id="174" name="Google Shape;174;p29"/>
          <p:cNvSpPr txBox="1"/>
          <p:nvPr>
            <p:ph idx="1" type="body"/>
          </p:nvPr>
        </p:nvSpPr>
        <p:spPr>
          <a:xfrm>
            <a:off x="311700" y="1152475"/>
            <a:ext cx="4068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Work by increasing the amount of sugar excreted in urine</a:t>
            </a:r>
            <a:endParaRPr sz="1400"/>
          </a:p>
          <a:p>
            <a:pPr indent="0" lvl="0" marL="0" rtl="0" algn="l">
              <a:spcBef>
                <a:spcPts val="0"/>
              </a:spcBef>
              <a:spcAft>
                <a:spcPts val="0"/>
              </a:spcAft>
              <a:buNone/>
            </a:pPr>
            <a:r>
              <a:t/>
            </a:r>
            <a:endParaRPr sz="1400"/>
          </a:p>
          <a:p>
            <a:pPr indent="-292100" lvl="0" marL="457200" rtl="0" algn="l">
              <a:lnSpc>
                <a:spcPct val="150000"/>
              </a:lnSpc>
              <a:spcBef>
                <a:spcPts val="0"/>
              </a:spcBef>
              <a:spcAft>
                <a:spcPts val="0"/>
              </a:spcAft>
              <a:buSzPts val="1000"/>
              <a:buChar char="●"/>
            </a:pPr>
            <a:r>
              <a:rPr lang="en" sz="1400"/>
              <a:t>Decrease A1c by 0.8%</a:t>
            </a:r>
            <a:endParaRPr sz="1400"/>
          </a:p>
          <a:p>
            <a:pPr indent="-292100" lvl="0" marL="457200" rtl="0" algn="l">
              <a:lnSpc>
                <a:spcPct val="150000"/>
              </a:lnSpc>
              <a:spcBef>
                <a:spcPts val="0"/>
              </a:spcBef>
              <a:spcAft>
                <a:spcPts val="0"/>
              </a:spcAft>
              <a:buSzPts val="1000"/>
              <a:buChar char="●"/>
            </a:pPr>
            <a:r>
              <a:rPr lang="en" sz="1400"/>
              <a:t>Helps keep the heart and kidneys healthy</a:t>
            </a:r>
            <a:endParaRPr sz="1400"/>
          </a:p>
          <a:p>
            <a:pPr indent="-292100" lvl="0" marL="457200" rtl="0" algn="l">
              <a:lnSpc>
                <a:spcPct val="150000"/>
              </a:lnSpc>
              <a:spcBef>
                <a:spcPts val="0"/>
              </a:spcBef>
              <a:spcAft>
                <a:spcPts val="0"/>
              </a:spcAft>
              <a:buSzPts val="1000"/>
              <a:buChar char="●"/>
            </a:pPr>
            <a:r>
              <a:rPr lang="en" sz="1400"/>
              <a:t>Lower blood pressure a small amount</a:t>
            </a:r>
            <a:endParaRPr sz="1400"/>
          </a:p>
          <a:p>
            <a:pPr indent="0" lvl="0" marL="0" rtl="0" algn="l">
              <a:lnSpc>
                <a:spcPct val="150000"/>
              </a:lnSpc>
              <a:spcBef>
                <a:spcPts val="0"/>
              </a:spcBef>
              <a:spcAft>
                <a:spcPts val="0"/>
              </a:spcAft>
              <a:buNone/>
            </a:pPr>
            <a:r>
              <a:rPr lang="en" sz="1400"/>
              <a:t>Examples:</a:t>
            </a:r>
            <a:endParaRPr sz="1400"/>
          </a:p>
          <a:p>
            <a:pPr indent="-292100" lvl="0" marL="457200" rtl="0" algn="l">
              <a:lnSpc>
                <a:spcPct val="150000"/>
              </a:lnSpc>
              <a:spcBef>
                <a:spcPts val="0"/>
              </a:spcBef>
              <a:spcAft>
                <a:spcPts val="0"/>
              </a:spcAft>
              <a:buSzPts val="1000"/>
              <a:buChar char="-"/>
            </a:pPr>
            <a:r>
              <a:rPr lang="en" sz="1400"/>
              <a:t>Jardiance (empagliflozin)</a:t>
            </a:r>
            <a:endParaRPr sz="1400"/>
          </a:p>
          <a:p>
            <a:pPr indent="-292100" lvl="0" marL="457200" rtl="0" algn="l">
              <a:lnSpc>
                <a:spcPct val="150000"/>
              </a:lnSpc>
              <a:spcBef>
                <a:spcPts val="0"/>
              </a:spcBef>
              <a:spcAft>
                <a:spcPts val="0"/>
              </a:spcAft>
              <a:buSzPts val="1000"/>
              <a:buChar char="-"/>
            </a:pPr>
            <a:r>
              <a:rPr lang="en" sz="1400"/>
              <a:t>Invokana (canagliflozin)</a:t>
            </a:r>
            <a:endParaRPr sz="1400"/>
          </a:p>
          <a:p>
            <a:pPr indent="-292100" lvl="0" marL="457200" rtl="0" algn="l">
              <a:lnSpc>
                <a:spcPct val="150000"/>
              </a:lnSpc>
              <a:spcBef>
                <a:spcPts val="0"/>
              </a:spcBef>
              <a:spcAft>
                <a:spcPts val="0"/>
              </a:spcAft>
              <a:buSzPts val="1000"/>
              <a:buChar char="-"/>
            </a:pPr>
            <a:r>
              <a:rPr lang="en" sz="1400"/>
              <a:t>Farxiga (dapagliflozin)</a:t>
            </a:r>
            <a:endParaRPr sz="1400"/>
          </a:p>
        </p:txBody>
      </p:sp>
      <p:pic>
        <p:nvPicPr>
          <p:cNvPr id="175" name="Google Shape;175;p29"/>
          <p:cNvPicPr preferRelativeResize="0"/>
          <p:nvPr/>
        </p:nvPicPr>
        <p:blipFill>
          <a:blip r:embed="rId3">
            <a:alphaModFix/>
          </a:blip>
          <a:stretch>
            <a:fillRect/>
          </a:stretch>
        </p:blipFill>
        <p:spPr>
          <a:xfrm rot="5400000">
            <a:off x="5190037" y="414587"/>
            <a:ext cx="2832875" cy="4451651"/>
          </a:xfrm>
          <a:prstGeom prst="rect">
            <a:avLst/>
          </a:prstGeom>
          <a:noFill/>
          <a:ln>
            <a:noFill/>
          </a:ln>
        </p:spPr>
      </p:pic>
      <p:sp>
        <p:nvSpPr>
          <p:cNvPr id="176" name="Google Shape;176;p29"/>
          <p:cNvSpPr/>
          <p:nvPr/>
        </p:nvSpPr>
        <p:spPr>
          <a:xfrm>
            <a:off x="7549000" y="3374750"/>
            <a:ext cx="1195800" cy="6864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5797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u="sng"/>
              <a:t>GLP-1 Agonists</a:t>
            </a:r>
            <a:endParaRPr b="1" sz="2600" u="sng"/>
          </a:p>
        </p:txBody>
      </p:sp>
      <p:sp>
        <p:nvSpPr>
          <p:cNvPr id="183" name="Google Shape;183;p30"/>
          <p:cNvSpPr txBox="1"/>
          <p:nvPr>
            <p:ph idx="1" type="body"/>
          </p:nvPr>
        </p:nvSpPr>
        <p:spPr>
          <a:xfrm>
            <a:off x="311700" y="1152475"/>
            <a:ext cx="41307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Work by slowing down food in the stomach, helping your body make </a:t>
            </a:r>
            <a:r>
              <a:rPr lang="en" sz="1600"/>
              <a:t>its</a:t>
            </a:r>
            <a:r>
              <a:rPr lang="en" sz="1600"/>
              <a:t> own insulin, and stopping the liver from making extra sugar</a:t>
            </a:r>
            <a:endParaRPr sz="1600"/>
          </a:p>
          <a:p>
            <a:pPr indent="0" lvl="0" marL="0" rtl="0" algn="l">
              <a:spcBef>
                <a:spcPts val="0"/>
              </a:spcBef>
              <a:spcAft>
                <a:spcPts val="0"/>
              </a:spcAft>
              <a:buNone/>
            </a:pPr>
            <a:r>
              <a:t/>
            </a:r>
            <a:endParaRPr sz="1600"/>
          </a:p>
          <a:p>
            <a:pPr indent="-304800" lvl="0" marL="457200" rtl="0" algn="l">
              <a:lnSpc>
                <a:spcPct val="150000"/>
              </a:lnSpc>
              <a:spcBef>
                <a:spcPts val="0"/>
              </a:spcBef>
              <a:spcAft>
                <a:spcPts val="0"/>
              </a:spcAft>
              <a:buSzPts val="1200"/>
              <a:buChar char="●"/>
            </a:pPr>
            <a:r>
              <a:rPr lang="en" sz="1600"/>
              <a:t>Decrease A1c by 1.5% or more</a:t>
            </a:r>
            <a:endParaRPr sz="1600"/>
          </a:p>
          <a:p>
            <a:pPr indent="-304800" lvl="0" marL="457200" rtl="0" algn="l">
              <a:lnSpc>
                <a:spcPct val="150000"/>
              </a:lnSpc>
              <a:spcBef>
                <a:spcPts val="0"/>
              </a:spcBef>
              <a:spcAft>
                <a:spcPts val="0"/>
              </a:spcAft>
              <a:buSzPts val="1200"/>
              <a:buChar char="●"/>
            </a:pPr>
            <a:r>
              <a:rPr lang="en" sz="1600"/>
              <a:t>Help protect the heart and kidneys</a:t>
            </a:r>
            <a:endParaRPr sz="1600"/>
          </a:p>
          <a:p>
            <a:pPr indent="-304800" lvl="0" marL="457200" rtl="0" algn="l">
              <a:lnSpc>
                <a:spcPct val="150000"/>
              </a:lnSpc>
              <a:spcBef>
                <a:spcPts val="0"/>
              </a:spcBef>
              <a:spcAft>
                <a:spcPts val="0"/>
              </a:spcAft>
              <a:buSzPts val="1200"/>
              <a:buChar char="●"/>
            </a:pPr>
            <a:r>
              <a:rPr lang="en" sz="1600"/>
              <a:t>Cause weight loss</a:t>
            </a:r>
            <a:endParaRPr sz="1600"/>
          </a:p>
          <a:p>
            <a:pPr indent="0" lvl="0" marL="0" rtl="0" algn="l">
              <a:lnSpc>
                <a:spcPct val="150000"/>
              </a:lnSpc>
              <a:spcBef>
                <a:spcPts val="0"/>
              </a:spcBef>
              <a:spcAft>
                <a:spcPts val="0"/>
              </a:spcAft>
              <a:buNone/>
            </a:pPr>
            <a:r>
              <a:rPr lang="en" sz="1600"/>
              <a:t>Examples</a:t>
            </a:r>
            <a:endParaRPr sz="1600"/>
          </a:p>
          <a:p>
            <a:pPr indent="-304800" lvl="0" marL="457200" rtl="0" algn="l">
              <a:lnSpc>
                <a:spcPct val="150000"/>
              </a:lnSpc>
              <a:spcBef>
                <a:spcPts val="0"/>
              </a:spcBef>
              <a:spcAft>
                <a:spcPts val="0"/>
              </a:spcAft>
              <a:buSzPts val="1200"/>
              <a:buChar char="-"/>
            </a:pPr>
            <a:r>
              <a:rPr lang="en" sz="1600"/>
              <a:t>Trulicity (dulaglutide)</a:t>
            </a:r>
            <a:endParaRPr sz="1600"/>
          </a:p>
          <a:p>
            <a:pPr indent="-304800" lvl="0" marL="457200" rtl="0" algn="l">
              <a:lnSpc>
                <a:spcPct val="150000"/>
              </a:lnSpc>
              <a:spcBef>
                <a:spcPts val="0"/>
              </a:spcBef>
              <a:spcAft>
                <a:spcPts val="0"/>
              </a:spcAft>
              <a:buSzPts val="1200"/>
              <a:buChar char="-"/>
            </a:pPr>
            <a:r>
              <a:rPr lang="en" sz="1600"/>
              <a:t>Ozempic (semaglutide)</a:t>
            </a:r>
            <a:endParaRPr sz="1600"/>
          </a:p>
          <a:p>
            <a:pPr indent="-304800" lvl="0" marL="457200" rtl="0" algn="l">
              <a:lnSpc>
                <a:spcPct val="150000"/>
              </a:lnSpc>
              <a:spcBef>
                <a:spcPts val="0"/>
              </a:spcBef>
              <a:spcAft>
                <a:spcPts val="0"/>
              </a:spcAft>
              <a:buSzPts val="1200"/>
              <a:buChar char="-"/>
            </a:pPr>
            <a:r>
              <a:rPr lang="en" sz="1600"/>
              <a:t>Victoza (liraglutide)</a:t>
            </a:r>
            <a:endParaRPr sz="1600"/>
          </a:p>
        </p:txBody>
      </p:sp>
      <p:pic>
        <p:nvPicPr>
          <p:cNvPr id="184" name="Google Shape;184;p30"/>
          <p:cNvPicPr preferRelativeResize="0"/>
          <p:nvPr/>
        </p:nvPicPr>
        <p:blipFill>
          <a:blip r:embed="rId3">
            <a:alphaModFix/>
          </a:blip>
          <a:stretch>
            <a:fillRect/>
          </a:stretch>
        </p:blipFill>
        <p:spPr>
          <a:xfrm rot="5400000">
            <a:off x="5381387" y="414587"/>
            <a:ext cx="2832875" cy="4451651"/>
          </a:xfrm>
          <a:prstGeom prst="rect">
            <a:avLst/>
          </a:prstGeom>
          <a:noFill/>
          <a:ln>
            <a:noFill/>
          </a:ln>
        </p:spPr>
      </p:pic>
      <p:sp>
        <p:nvSpPr>
          <p:cNvPr id="185" name="Google Shape;185;p30"/>
          <p:cNvSpPr/>
          <p:nvPr/>
        </p:nvSpPr>
        <p:spPr>
          <a:xfrm>
            <a:off x="4380650" y="3377650"/>
            <a:ext cx="975000" cy="6792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58145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Insulin</a:t>
            </a:r>
            <a:endParaRPr sz="2600"/>
          </a:p>
        </p:txBody>
      </p:sp>
      <p:sp>
        <p:nvSpPr>
          <p:cNvPr id="192" name="Google Shape;192;p31"/>
          <p:cNvSpPr txBox="1"/>
          <p:nvPr>
            <p:ph idx="1" type="body"/>
          </p:nvPr>
        </p:nvSpPr>
        <p:spPr>
          <a:xfrm>
            <a:off x="311700" y="1216400"/>
            <a:ext cx="4029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Long-acting (basal)</a:t>
            </a:r>
            <a:endParaRPr sz="1500"/>
          </a:p>
          <a:p>
            <a:pPr indent="-323850" lvl="0" marL="457200" rtl="0" algn="l">
              <a:lnSpc>
                <a:spcPct val="150000"/>
              </a:lnSpc>
              <a:spcBef>
                <a:spcPts val="0"/>
              </a:spcBef>
              <a:spcAft>
                <a:spcPts val="0"/>
              </a:spcAft>
              <a:buSzPts val="1500"/>
              <a:buChar char="●"/>
            </a:pPr>
            <a:r>
              <a:rPr lang="en" sz="1500"/>
              <a:t>Lasts up to 24 hours</a:t>
            </a:r>
            <a:endParaRPr sz="1500"/>
          </a:p>
          <a:p>
            <a:pPr indent="-323850" lvl="0" marL="457200" rtl="0" algn="l">
              <a:lnSpc>
                <a:spcPct val="150000"/>
              </a:lnSpc>
              <a:spcBef>
                <a:spcPts val="0"/>
              </a:spcBef>
              <a:spcAft>
                <a:spcPts val="0"/>
              </a:spcAft>
              <a:buSzPts val="1500"/>
              <a:buChar char="●"/>
            </a:pPr>
            <a:r>
              <a:rPr lang="en" sz="1500"/>
              <a:t>Usually injected once per day</a:t>
            </a:r>
            <a:endParaRPr sz="1500"/>
          </a:p>
          <a:p>
            <a:pPr indent="-323850" lvl="0" marL="457200" rtl="0" algn="l">
              <a:lnSpc>
                <a:spcPct val="150000"/>
              </a:lnSpc>
              <a:spcBef>
                <a:spcPts val="0"/>
              </a:spcBef>
              <a:spcAft>
                <a:spcPts val="0"/>
              </a:spcAft>
              <a:buSzPts val="1500"/>
              <a:buChar char="●"/>
            </a:pPr>
            <a:r>
              <a:rPr lang="en" sz="1500"/>
              <a:t>Lowers fasting blood sugars</a:t>
            </a:r>
            <a:endParaRPr sz="1500"/>
          </a:p>
          <a:p>
            <a:pPr indent="0" lvl="0" marL="0" rtl="0" algn="l">
              <a:lnSpc>
                <a:spcPct val="150000"/>
              </a:lnSpc>
              <a:spcBef>
                <a:spcPts val="0"/>
              </a:spcBef>
              <a:spcAft>
                <a:spcPts val="0"/>
              </a:spcAft>
              <a:buNone/>
            </a:pPr>
            <a:r>
              <a:rPr lang="en" sz="1500"/>
              <a:t>Meal-time insulin (bolus)</a:t>
            </a:r>
            <a:endParaRPr sz="1500"/>
          </a:p>
          <a:p>
            <a:pPr indent="-323850" lvl="0" marL="457200" rtl="0" algn="l">
              <a:lnSpc>
                <a:spcPct val="150000"/>
              </a:lnSpc>
              <a:spcBef>
                <a:spcPts val="0"/>
              </a:spcBef>
              <a:spcAft>
                <a:spcPts val="0"/>
              </a:spcAft>
              <a:buSzPts val="1500"/>
              <a:buChar char="●"/>
            </a:pPr>
            <a:r>
              <a:rPr lang="en" sz="1500"/>
              <a:t>Lasts 2 or 3 hours</a:t>
            </a:r>
            <a:endParaRPr sz="1500"/>
          </a:p>
          <a:p>
            <a:pPr indent="-323850" lvl="0" marL="457200" rtl="0" algn="l">
              <a:lnSpc>
                <a:spcPct val="150000"/>
              </a:lnSpc>
              <a:spcBef>
                <a:spcPts val="0"/>
              </a:spcBef>
              <a:spcAft>
                <a:spcPts val="0"/>
              </a:spcAft>
              <a:buSzPts val="1500"/>
              <a:buChar char="●"/>
            </a:pPr>
            <a:r>
              <a:rPr lang="en" sz="1500"/>
              <a:t>Injected before each meal</a:t>
            </a:r>
            <a:endParaRPr sz="1500"/>
          </a:p>
          <a:p>
            <a:pPr indent="-323850" lvl="0" marL="457200" rtl="0" algn="l">
              <a:lnSpc>
                <a:spcPct val="150000"/>
              </a:lnSpc>
              <a:spcBef>
                <a:spcPts val="0"/>
              </a:spcBef>
              <a:spcAft>
                <a:spcPts val="0"/>
              </a:spcAft>
              <a:buSzPts val="1500"/>
              <a:buChar char="●"/>
            </a:pPr>
            <a:r>
              <a:rPr lang="en" sz="1500"/>
              <a:t>Lowers sugar after food</a:t>
            </a:r>
            <a:endParaRPr sz="1500"/>
          </a:p>
        </p:txBody>
      </p:sp>
      <p:sp>
        <p:nvSpPr>
          <p:cNvPr id="193" name="Google Shape;193;p31"/>
          <p:cNvSpPr txBox="1"/>
          <p:nvPr/>
        </p:nvSpPr>
        <p:spPr>
          <a:xfrm>
            <a:off x="4708600" y="1154150"/>
            <a:ext cx="416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94" name="Google Shape;194;p31"/>
          <p:cNvPicPr preferRelativeResize="0"/>
          <p:nvPr/>
        </p:nvPicPr>
        <p:blipFill>
          <a:blip r:embed="rId3">
            <a:alphaModFix/>
          </a:blip>
          <a:stretch>
            <a:fillRect/>
          </a:stretch>
        </p:blipFill>
        <p:spPr>
          <a:xfrm rot="5400000">
            <a:off x="5190037" y="414587"/>
            <a:ext cx="2832875" cy="4451651"/>
          </a:xfrm>
          <a:prstGeom prst="rect">
            <a:avLst/>
          </a:prstGeom>
          <a:noFill/>
          <a:ln>
            <a:noFill/>
          </a:ln>
        </p:spPr>
      </p:pic>
      <p:sp>
        <p:nvSpPr>
          <p:cNvPr id="195" name="Google Shape;195;p31"/>
          <p:cNvSpPr/>
          <p:nvPr/>
        </p:nvSpPr>
        <p:spPr>
          <a:xfrm>
            <a:off x="7513625" y="2511625"/>
            <a:ext cx="1259400" cy="8631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Tracking Diabetes</a:t>
            </a:r>
            <a:endParaRPr sz="2600" u="sng"/>
          </a:p>
        </p:txBody>
      </p:sp>
      <p:sp>
        <p:nvSpPr>
          <p:cNvPr id="202" name="Google Shape;202;p32"/>
          <p:cNvSpPr txBox="1"/>
          <p:nvPr>
            <p:ph idx="1" type="body"/>
          </p:nvPr>
        </p:nvSpPr>
        <p:spPr>
          <a:xfrm>
            <a:off x="381000" y="1543050"/>
            <a:ext cx="4191000" cy="310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t>What is an </a:t>
            </a:r>
            <a:r>
              <a:rPr b="1" lang="en" sz="1600"/>
              <a:t>A1c</a:t>
            </a:r>
            <a:r>
              <a:rPr lang="en" sz="1600"/>
              <a:t>? </a:t>
            </a:r>
            <a:endParaRPr sz="1600"/>
          </a:p>
          <a:p>
            <a:pPr indent="-304800" lvl="0" marL="457200" rtl="0" algn="l">
              <a:lnSpc>
                <a:spcPct val="150000"/>
              </a:lnSpc>
              <a:spcBef>
                <a:spcPts val="0"/>
              </a:spcBef>
              <a:spcAft>
                <a:spcPts val="0"/>
              </a:spcAft>
              <a:buSzPts val="1200"/>
              <a:buChar char="●"/>
            </a:pPr>
            <a:r>
              <a:rPr b="1" lang="en" sz="1600"/>
              <a:t>A1c, or hemoglobin A1c, is an average</a:t>
            </a:r>
            <a:r>
              <a:rPr lang="en" sz="1600"/>
              <a:t> of your blood sugar for the past </a:t>
            </a:r>
            <a:r>
              <a:rPr b="1" lang="en" sz="1600"/>
              <a:t>3 months</a:t>
            </a:r>
            <a:r>
              <a:rPr lang="en" sz="1600"/>
              <a:t>.</a:t>
            </a:r>
            <a:endParaRPr sz="1600"/>
          </a:p>
          <a:p>
            <a:pPr indent="-330200" lvl="0" marL="457200" rtl="0" algn="l">
              <a:lnSpc>
                <a:spcPct val="150000"/>
              </a:lnSpc>
              <a:spcBef>
                <a:spcPts val="0"/>
              </a:spcBef>
              <a:spcAft>
                <a:spcPts val="0"/>
              </a:spcAft>
              <a:buSzPts val="1600"/>
              <a:buChar char="●"/>
            </a:pPr>
            <a:r>
              <a:rPr lang="en" sz="1600"/>
              <a:t>A1c is a percentage.</a:t>
            </a:r>
            <a:endParaRPr sz="1600"/>
          </a:p>
          <a:p>
            <a:pPr indent="-330200" lvl="0" marL="457200" rtl="0" algn="l">
              <a:lnSpc>
                <a:spcPct val="150000"/>
              </a:lnSpc>
              <a:spcBef>
                <a:spcPts val="0"/>
              </a:spcBef>
              <a:spcAft>
                <a:spcPts val="0"/>
              </a:spcAft>
              <a:buSzPts val="1600"/>
              <a:buChar char="●"/>
            </a:pPr>
            <a:r>
              <a:rPr lang="en" sz="1600"/>
              <a:t>An A1c over 7% means that the risk of complications is higher.</a:t>
            </a:r>
            <a:endParaRPr sz="1600"/>
          </a:p>
        </p:txBody>
      </p:sp>
      <p:pic>
        <p:nvPicPr>
          <p:cNvPr id="203" name="Google Shape;203;p32"/>
          <p:cNvPicPr preferRelativeResize="0"/>
          <p:nvPr/>
        </p:nvPicPr>
        <p:blipFill rotWithShape="1">
          <a:blip r:embed="rId3">
            <a:alphaModFix/>
          </a:blip>
          <a:srcRect b="12134" l="0" r="1420" t="18131"/>
          <a:stretch/>
        </p:blipFill>
        <p:spPr>
          <a:xfrm>
            <a:off x="4572000" y="1275750"/>
            <a:ext cx="4468800" cy="2764050"/>
          </a:xfrm>
          <a:prstGeom prst="rect">
            <a:avLst/>
          </a:prstGeom>
          <a:noFill/>
          <a:ln>
            <a:noFill/>
          </a:ln>
        </p:spPr>
      </p:pic>
      <p:sp>
        <p:nvSpPr>
          <p:cNvPr id="204" name="Google Shape;204;p32"/>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457200" y="45720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solidFill>
                  <a:schemeClr val="dk1"/>
                </a:solidFill>
              </a:rPr>
              <a:t>Fingerstick </a:t>
            </a:r>
            <a:r>
              <a:rPr lang="en" sz="2600" u="sng">
                <a:solidFill>
                  <a:schemeClr val="dk1"/>
                </a:solidFill>
              </a:rPr>
              <a:t>Blood Glucose Monitoring</a:t>
            </a:r>
            <a:endParaRPr sz="2600" u="sng"/>
          </a:p>
        </p:txBody>
      </p:sp>
      <p:sp>
        <p:nvSpPr>
          <p:cNvPr id="210" name="Google Shape;210;p33"/>
          <p:cNvSpPr txBox="1"/>
          <p:nvPr>
            <p:ph idx="1" type="body"/>
          </p:nvPr>
        </p:nvSpPr>
        <p:spPr>
          <a:xfrm>
            <a:off x="3385600" y="1477925"/>
            <a:ext cx="5429100" cy="3393900"/>
          </a:xfrm>
          <a:prstGeom prst="rect">
            <a:avLst/>
          </a:prstGeom>
        </p:spPr>
        <p:txBody>
          <a:bodyPr anchorCtr="0" anchor="t" bIns="91425" lIns="91425" spcFirstLastPara="1" rIns="91425" wrap="square" tIns="91425">
            <a:noAutofit/>
          </a:bodyPr>
          <a:lstStyle/>
          <a:p>
            <a:pPr indent="-330200" lvl="0" marL="457200" rtl="0" algn="just">
              <a:lnSpc>
                <a:spcPct val="150000"/>
              </a:lnSpc>
              <a:spcBef>
                <a:spcPts val="0"/>
              </a:spcBef>
              <a:spcAft>
                <a:spcPts val="0"/>
              </a:spcAft>
              <a:buClr>
                <a:schemeClr val="dk1"/>
              </a:buClr>
              <a:buSzPts val="1600"/>
              <a:buChar char="●"/>
            </a:pPr>
            <a:r>
              <a:rPr lang="en" sz="1600">
                <a:solidFill>
                  <a:schemeClr val="dk1"/>
                </a:solidFill>
              </a:rPr>
              <a:t>Blood sugar, or blood glucose, is a measure of the amount of sugar in your blood at one time.</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en" sz="1600">
                <a:solidFill>
                  <a:schemeClr val="dk1"/>
                </a:solidFill>
              </a:rPr>
              <a:t>It only shows your sugar at the time you test.</a:t>
            </a:r>
            <a:endParaRPr sz="1600"/>
          </a:p>
          <a:p>
            <a:pPr indent="-330200" lvl="0" marL="457200" rtl="0" algn="just">
              <a:lnSpc>
                <a:spcPct val="150000"/>
              </a:lnSpc>
              <a:spcBef>
                <a:spcPts val="0"/>
              </a:spcBef>
              <a:spcAft>
                <a:spcPts val="0"/>
              </a:spcAft>
              <a:buClr>
                <a:schemeClr val="dk1"/>
              </a:buClr>
              <a:buSzPts val="1600"/>
              <a:buChar char="●"/>
            </a:pPr>
            <a:r>
              <a:rPr lang="en" sz="1600"/>
              <a:t>Make a plan with your care team about how many times to test your sugar per day.</a:t>
            </a:r>
            <a:endParaRPr sz="1600"/>
          </a:p>
          <a:p>
            <a:pPr indent="-330200" lvl="0" marL="457200" rtl="0" algn="just">
              <a:lnSpc>
                <a:spcPct val="150000"/>
              </a:lnSpc>
              <a:spcBef>
                <a:spcPts val="0"/>
              </a:spcBef>
              <a:spcAft>
                <a:spcPts val="0"/>
              </a:spcAft>
              <a:buClr>
                <a:schemeClr val="dk1"/>
              </a:buClr>
              <a:buSzPts val="1600"/>
              <a:buChar char="●"/>
            </a:pPr>
            <a:r>
              <a:rPr lang="en" sz="1600"/>
              <a:t>Keep a </a:t>
            </a:r>
            <a:r>
              <a:rPr b="1" lang="en" sz="1600"/>
              <a:t>written log </a:t>
            </a:r>
            <a:r>
              <a:rPr lang="en" sz="1600"/>
              <a:t>of blood sugar readings between your appointments.  These numbers are very important to help find the right medicine doses.</a:t>
            </a:r>
            <a:endParaRPr sz="1600"/>
          </a:p>
        </p:txBody>
      </p:sp>
      <p:sp>
        <p:nvSpPr>
          <p:cNvPr id="211" name="Google Shape;211;p33"/>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sz="1300">
                <a:solidFill>
                  <a:srgbClr val="000000"/>
                </a:solidFill>
              </a:rPr>
              <a:t>‹#›</a:t>
            </a:fld>
            <a:endParaRPr sz="1300">
              <a:solidFill>
                <a:srgbClr val="000000"/>
              </a:solidFill>
            </a:endParaRPr>
          </a:p>
        </p:txBody>
      </p:sp>
      <p:pic>
        <p:nvPicPr>
          <p:cNvPr id="212" name="Google Shape;212;p33"/>
          <p:cNvPicPr preferRelativeResize="0"/>
          <p:nvPr/>
        </p:nvPicPr>
        <p:blipFill>
          <a:blip r:embed="rId3">
            <a:alphaModFix/>
          </a:blip>
          <a:stretch>
            <a:fillRect/>
          </a:stretch>
        </p:blipFill>
        <p:spPr>
          <a:xfrm>
            <a:off x="542150" y="1753150"/>
            <a:ext cx="2843452" cy="28434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How to Test Your Blood Sugars</a:t>
            </a:r>
            <a:endParaRPr sz="2600" u="sng"/>
          </a:p>
        </p:txBody>
      </p:sp>
      <p:pic>
        <p:nvPicPr>
          <p:cNvPr id="218" name="Google Shape;218;p34" title="Blood Glucose Testing.mp4">
            <a:hlinkClick r:id="rId3"/>
          </p:cNvPr>
          <p:cNvPicPr preferRelativeResize="0"/>
          <p:nvPr/>
        </p:nvPicPr>
        <p:blipFill>
          <a:blip r:embed="rId4">
            <a:alphaModFix/>
          </a:blip>
          <a:stretch>
            <a:fillRect/>
          </a:stretch>
        </p:blipFill>
        <p:spPr>
          <a:xfrm>
            <a:off x="1517637" y="1428600"/>
            <a:ext cx="6108725" cy="3436174"/>
          </a:xfrm>
          <a:prstGeom prst="rect">
            <a:avLst/>
          </a:prstGeom>
          <a:noFill/>
          <a:ln>
            <a:noFill/>
          </a:ln>
        </p:spPr>
      </p:pic>
      <p:sp>
        <p:nvSpPr>
          <p:cNvPr id="219" name="Google Shape;219;p34"/>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pic>
        <p:nvPicPr>
          <p:cNvPr id="224" name="Google Shape;224;p35"/>
          <p:cNvPicPr preferRelativeResize="0"/>
          <p:nvPr/>
        </p:nvPicPr>
        <p:blipFill>
          <a:blip r:embed="rId3">
            <a:alphaModFix/>
          </a:blip>
          <a:stretch>
            <a:fillRect/>
          </a:stretch>
        </p:blipFill>
        <p:spPr>
          <a:xfrm>
            <a:off x="1546525" y="453912"/>
            <a:ext cx="6050950" cy="4235675"/>
          </a:xfrm>
          <a:prstGeom prst="rect">
            <a:avLst/>
          </a:prstGeom>
          <a:noFill/>
          <a:ln>
            <a:noFill/>
          </a:ln>
        </p:spPr>
      </p:pic>
      <p:sp>
        <p:nvSpPr>
          <p:cNvPr id="225" name="Google Shape;225;p35"/>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457200" y="45720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u="sng">
                <a:solidFill>
                  <a:schemeClr val="dk1"/>
                </a:solidFill>
              </a:rPr>
              <a:t>Continuous Glucose</a:t>
            </a:r>
            <a:r>
              <a:rPr lang="en" sz="2600" u="sng">
                <a:solidFill>
                  <a:schemeClr val="dk1"/>
                </a:solidFill>
              </a:rPr>
              <a:t> Monitoring</a:t>
            </a:r>
            <a:endParaRPr sz="2600" u="sng">
              <a:solidFill>
                <a:schemeClr val="dk1"/>
              </a:solidFill>
            </a:endParaRPr>
          </a:p>
          <a:p>
            <a:pPr indent="0" lvl="0" marL="0" rtl="0" algn="l">
              <a:spcBef>
                <a:spcPts val="0"/>
              </a:spcBef>
              <a:spcAft>
                <a:spcPts val="0"/>
              </a:spcAft>
              <a:buNone/>
            </a:pPr>
            <a:r>
              <a:t/>
            </a:r>
            <a:endParaRPr/>
          </a:p>
        </p:txBody>
      </p:sp>
      <p:sp>
        <p:nvSpPr>
          <p:cNvPr id="231" name="Google Shape;231;p36"/>
          <p:cNvSpPr txBox="1"/>
          <p:nvPr>
            <p:ph idx="1" type="body"/>
          </p:nvPr>
        </p:nvSpPr>
        <p:spPr>
          <a:xfrm>
            <a:off x="457200" y="1485900"/>
            <a:ext cx="4015800" cy="352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Some people use continuous glucose monitors, or CGMs, to measure sugar.</a:t>
            </a:r>
            <a:endParaRPr/>
          </a:p>
          <a:p>
            <a:pPr indent="-317500" lvl="0" marL="457200" rtl="0" algn="l">
              <a:spcBef>
                <a:spcPts val="0"/>
              </a:spcBef>
              <a:spcAft>
                <a:spcPts val="0"/>
              </a:spcAft>
              <a:buSzPts val="1400"/>
              <a:buChar char="●"/>
            </a:pPr>
            <a:r>
              <a:rPr lang="en"/>
              <a:t>These devices can connect with smartphones.</a:t>
            </a:r>
            <a:endParaRPr/>
          </a:p>
          <a:p>
            <a:pPr indent="-317500" lvl="0" marL="457200" rtl="0" algn="l">
              <a:spcBef>
                <a:spcPts val="0"/>
              </a:spcBef>
              <a:spcAft>
                <a:spcPts val="0"/>
              </a:spcAft>
              <a:buSzPts val="1400"/>
              <a:buChar char="●"/>
            </a:pPr>
            <a:r>
              <a:rPr lang="en"/>
              <a:t>They measure the sugar all the time.</a:t>
            </a:r>
            <a:endParaRPr/>
          </a:p>
          <a:p>
            <a:pPr indent="-317500" lvl="0" marL="457200" rtl="0" algn="l">
              <a:spcBef>
                <a:spcPts val="0"/>
              </a:spcBef>
              <a:spcAft>
                <a:spcPts val="0"/>
              </a:spcAft>
              <a:buSzPts val="1400"/>
              <a:buChar char="●"/>
            </a:pPr>
            <a:r>
              <a:rPr lang="en"/>
              <a:t>Some insurances may only cover the cost of these in </a:t>
            </a:r>
            <a:r>
              <a:rPr lang="en"/>
              <a:t>certain</a:t>
            </a:r>
            <a:r>
              <a:rPr lang="en"/>
              <a:t> situations.  Check with your care team to find out if you are eligible.</a:t>
            </a:r>
            <a:endParaRPr/>
          </a:p>
        </p:txBody>
      </p:sp>
      <p:sp>
        <p:nvSpPr>
          <p:cNvPr id="232" name="Google Shape;232;p36"/>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pic>
        <p:nvPicPr>
          <p:cNvPr id="233" name="Google Shape;233;p36"/>
          <p:cNvPicPr preferRelativeResize="0"/>
          <p:nvPr/>
        </p:nvPicPr>
        <p:blipFill>
          <a:blip r:embed="rId3">
            <a:alphaModFix/>
          </a:blip>
          <a:stretch>
            <a:fillRect/>
          </a:stretch>
        </p:blipFill>
        <p:spPr>
          <a:xfrm>
            <a:off x="4658827" y="1807075"/>
            <a:ext cx="4287500" cy="245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u="sng"/>
              <a:t>This class is for you!</a:t>
            </a:r>
            <a:endParaRPr b="1" u="sng"/>
          </a:p>
        </p:txBody>
      </p:sp>
      <p:sp>
        <p:nvSpPr>
          <p:cNvPr id="96" name="Google Shape;96;p19"/>
          <p:cNvSpPr txBox="1"/>
          <p:nvPr>
            <p:ph idx="1" type="body"/>
          </p:nvPr>
        </p:nvSpPr>
        <p:spPr>
          <a:xfrm>
            <a:off x="311700" y="1823875"/>
            <a:ext cx="8520600" cy="27450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Char char="●"/>
            </a:pPr>
            <a:r>
              <a:rPr lang="en" sz="1700"/>
              <a:t>Our </a:t>
            </a:r>
            <a:r>
              <a:rPr lang="en" sz="1700"/>
              <a:t>goal</a:t>
            </a:r>
            <a:r>
              <a:rPr lang="en" sz="1700"/>
              <a:t> is to help you meet YOUR goals!</a:t>
            </a:r>
            <a:endParaRPr sz="1700"/>
          </a:p>
          <a:p>
            <a:pPr indent="-311150" lvl="0" marL="457200" rtl="0" algn="l">
              <a:lnSpc>
                <a:spcPct val="150000"/>
              </a:lnSpc>
              <a:spcBef>
                <a:spcPts val="0"/>
              </a:spcBef>
              <a:spcAft>
                <a:spcPts val="0"/>
              </a:spcAft>
              <a:buSzPts val="1300"/>
              <a:buChar char="●"/>
            </a:pPr>
            <a:r>
              <a:rPr lang="en" sz="1700"/>
              <a:t>We will cover some basics about diabetes.</a:t>
            </a:r>
            <a:endParaRPr sz="1700"/>
          </a:p>
          <a:p>
            <a:pPr indent="-311150" lvl="0" marL="457200" rtl="0" algn="l">
              <a:lnSpc>
                <a:spcPct val="150000"/>
              </a:lnSpc>
              <a:spcBef>
                <a:spcPts val="0"/>
              </a:spcBef>
              <a:spcAft>
                <a:spcPts val="0"/>
              </a:spcAft>
              <a:buSzPts val="1300"/>
              <a:buChar char="●"/>
            </a:pPr>
            <a:r>
              <a:rPr lang="en" sz="1700"/>
              <a:t>More importantly, tell us what you want to talk about!</a:t>
            </a:r>
            <a:endParaRPr sz="1700"/>
          </a:p>
          <a:p>
            <a:pPr indent="-311150" lvl="0" marL="457200" rtl="0" algn="l">
              <a:lnSpc>
                <a:spcPct val="150000"/>
              </a:lnSpc>
              <a:spcBef>
                <a:spcPts val="0"/>
              </a:spcBef>
              <a:spcAft>
                <a:spcPts val="0"/>
              </a:spcAft>
              <a:buSzPts val="1300"/>
              <a:buChar char="●"/>
            </a:pPr>
            <a:r>
              <a:rPr lang="en" sz="1700"/>
              <a:t>Ask us your </a:t>
            </a:r>
            <a:r>
              <a:rPr lang="en" sz="1700"/>
              <a:t>questions during the slides, or write them down and ask at the end. </a:t>
            </a:r>
            <a:endParaRPr sz="1700"/>
          </a:p>
          <a:p>
            <a:pPr indent="-311150" lvl="0" marL="457200" rtl="0" algn="l">
              <a:lnSpc>
                <a:spcPct val="150000"/>
              </a:lnSpc>
              <a:spcBef>
                <a:spcPts val="0"/>
              </a:spcBef>
              <a:spcAft>
                <a:spcPts val="0"/>
              </a:spcAft>
              <a:buSzPts val="1300"/>
              <a:buChar char="●"/>
            </a:pPr>
            <a:r>
              <a:rPr lang="en" sz="1700"/>
              <a:t>If you are not comfortable asking questions or sharing, that’s ok!   You can always email us or your care team later.</a:t>
            </a:r>
            <a:endParaRPr sz="1700"/>
          </a:p>
        </p:txBody>
      </p:sp>
      <p:sp>
        <p:nvSpPr>
          <p:cNvPr id="97" name="Google Shape;97;p1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98" name="Google Shape;98;p19"/>
          <p:cNvPicPr preferRelativeResize="0"/>
          <p:nvPr/>
        </p:nvPicPr>
        <p:blipFill>
          <a:blip r:embed="rId3">
            <a:alphaModFix/>
          </a:blip>
          <a:stretch>
            <a:fillRect/>
          </a:stretch>
        </p:blipFill>
        <p:spPr>
          <a:xfrm>
            <a:off x="5592765" y="445025"/>
            <a:ext cx="3190886" cy="2126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Common Blood Sugar Targets</a:t>
            </a:r>
            <a:endParaRPr sz="2600" u="sng"/>
          </a:p>
        </p:txBody>
      </p:sp>
      <p:graphicFrame>
        <p:nvGraphicFramePr>
          <p:cNvPr id="239" name="Google Shape;239;p37"/>
          <p:cNvGraphicFramePr/>
          <p:nvPr/>
        </p:nvGraphicFramePr>
        <p:xfrm>
          <a:off x="952350" y="1858025"/>
          <a:ext cx="3000000" cy="3000000"/>
        </p:xfrm>
        <a:graphic>
          <a:graphicData uri="http://schemas.openxmlformats.org/drawingml/2006/table">
            <a:tbl>
              <a:tblPr>
                <a:noFill/>
                <a:tableStyleId>{68F6DE90-0721-49D2-A4FD-F515E5A49A85}</a:tableStyleId>
              </a:tblPr>
              <a:tblGrid>
                <a:gridCol w="3619500"/>
                <a:gridCol w="3619500"/>
              </a:tblGrid>
              <a:tr h="881825">
                <a:tc>
                  <a:txBody>
                    <a:bodyPr/>
                    <a:lstStyle/>
                    <a:p>
                      <a:pPr indent="0" lvl="0" marL="0" rtl="0" algn="ctr">
                        <a:spcBef>
                          <a:spcPts val="0"/>
                        </a:spcBef>
                        <a:spcAft>
                          <a:spcPts val="0"/>
                        </a:spcAft>
                        <a:buNone/>
                      </a:pPr>
                      <a:r>
                        <a:rPr b="1" lang="en"/>
                        <a:t>Fasting Blood Glucose</a:t>
                      </a:r>
                      <a:endParaRPr b="1"/>
                    </a:p>
                    <a:p>
                      <a:pPr indent="0" lvl="0" marL="0" rtl="0" algn="ctr">
                        <a:spcBef>
                          <a:spcPts val="0"/>
                        </a:spcBef>
                        <a:spcAft>
                          <a:spcPts val="0"/>
                        </a:spcAft>
                        <a:buNone/>
                      </a:pPr>
                      <a:r>
                        <a:rPr b="1" lang="en"/>
                        <a:t>(Before breakfast)</a:t>
                      </a:r>
                      <a:endParaRPr b="1"/>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b="1" lang="en"/>
                        <a:t>80-130 mg/dl</a:t>
                      </a:r>
                      <a:endParaRPr b="1"/>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3C78D8"/>
                    </a:solidFill>
                  </a:tcPr>
                </a:tc>
              </a:tr>
              <a:tr h="790225">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Postprandial</a:t>
                      </a:r>
                      <a:r>
                        <a:rPr b="1" lang="en"/>
                        <a:t> Glucose</a:t>
                      </a:r>
                      <a:endParaRPr b="1"/>
                    </a:p>
                    <a:p>
                      <a:pPr indent="0" lvl="0" marL="0" rtl="0" algn="ctr">
                        <a:spcBef>
                          <a:spcPts val="0"/>
                        </a:spcBef>
                        <a:spcAft>
                          <a:spcPts val="0"/>
                        </a:spcAft>
                        <a:buNone/>
                      </a:pPr>
                      <a:r>
                        <a:rPr b="1" lang="en"/>
                        <a:t>(2 hours after a meal)</a:t>
                      </a:r>
                      <a:endParaRPr b="1"/>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a:t>80- 180 mg/dl</a:t>
                      </a:r>
                      <a:endParaRPr b="1"/>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6D9EEB"/>
                    </a:solidFill>
                  </a:tcPr>
                </a:tc>
              </a:tr>
            </a:tbl>
          </a:graphicData>
        </a:graphic>
      </p:graphicFrame>
      <p:sp>
        <p:nvSpPr>
          <p:cNvPr id="240" name="Google Shape;240;p37"/>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
        <p:nvSpPr>
          <p:cNvPr id="241" name="Google Shape;241;p37"/>
          <p:cNvSpPr txBox="1"/>
          <p:nvPr/>
        </p:nvSpPr>
        <p:spPr>
          <a:xfrm>
            <a:off x="2189400" y="3992200"/>
            <a:ext cx="4765200" cy="8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Some people may have different goals.  Ask your care team about the best goal for </a:t>
            </a:r>
            <a:r>
              <a:rPr i="1" lang="en"/>
              <a:t>you.</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idx="1" type="body"/>
          </p:nvPr>
        </p:nvSpPr>
        <p:spPr>
          <a:xfrm>
            <a:off x="371600" y="1848025"/>
            <a:ext cx="3853200" cy="23913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Low blood sugar is also called </a:t>
            </a:r>
            <a:r>
              <a:rPr b="1" lang="en" sz="1500"/>
              <a:t>h</a:t>
            </a:r>
            <a:r>
              <a:rPr b="1" lang="en" sz="1500"/>
              <a:t>ypoglycemia.</a:t>
            </a:r>
            <a:endParaRPr sz="1500"/>
          </a:p>
          <a:p>
            <a:pPr indent="-323850" lvl="0" marL="457200" rtl="0" algn="l">
              <a:lnSpc>
                <a:spcPct val="150000"/>
              </a:lnSpc>
              <a:spcBef>
                <a:spcPts val="0"/>
              </a:spcBef>
              <a:spcAft>
                <a:spcPts val="0"/>
              </a:spcAft>
              <a:buSzPts val="1500"/>
              <a:buChar char="●"/>
            </a:pPr>
            <a:r>
              <a:rPr lang="en" sz="1500"/>
              <a:t>B</a:t>
            </a:r>
            <a:r>
              <a:rPr lang="en" sz="1500"/>
              <a:t>lood sugar is too low if it is below</a:t>
            </a:r>
            <a:r>
              <a:rPr lang="en" sz="1500"/>
              <a:t> </a:t>
            </a:r>
            <a:r>
              <a:rPr lang="en" sz="1500"/>
              <a:t>70 mg/dL.</a:t>
            </a:r>
            <a:endParaRPr sz="1500"/>
          </a:p>
          <a:p>
            <a:pPr indent="-298450" lvl="0" marL="457200" rtl="0" algn="l">
              <a:lnSpc>
                <a:spcPct val="150000"/>
              </a:lnSpc>
              <a:spcBef>
                <a:spcPts val="0"/>
              </a:spcBef>
              <a:spcAft>
                <a:spcPts val="0"/>
              </a:spcAft>
              <a:buSzPts val="1100"/>
              <a:buChar char="●"/>
            </a:pPr>
            <a:r>
              <a:rPr lang="en" sz="1500"/>
              <a:t>You may feel </a:t>
            </a:r>
            <a:r>
              <a:rPr lang="en" sz="1500"/>
              <a:t>sweaty, dizzy, tired, hungry, shaky, </a:t>
            </a:r>
            <a:r>
              <a:rPr lang="en" sz="1500"/>
              <a:t>or upset. </a:t>
            </a:r>
            <a:r>
              <a:rPr lang="en" sz="1500"/>
              <a:t> </a:t>
            </a:r>
            <a:endParaRPr sz="1500"/>
          </a:p>
        </p:txBody>
      </p:sp>
      <p:sp>
        <p:nvSpPr>
          <p:cNvPr id="247" name="Google Shape;247;p38"/>
          <p:cNvSpPr txBox="1"/>
          <p:nvPr>
            <p:ph type="title"/>
          </p:nvPr>
        </p:nvSpPr>
        <p:spPr>
          <a:xfrm>
            <a:off x="457200" y="45720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Low Blood Sugar</a:t>
            </a:r>
            <a:endParaRPr sz="2600" u="sng"/>
          </a:p>
        </p:txBody>
      </p:sp>
      <p:pic>
        <p:nvPicPr>
          <p:cNvPr id="248" name="Google Shape;248;p38"/>
          <p:cNvPicPr preferRelativeResize="0"/>
          <p:nvPr/>
        </p:nvPicPr>
        <p:blipFill>
          <a:blip r:embed="rId3">
            <a:alphaModFix/>
          </a:blip>
          <a:stretch>
            <a:fillRect/>
          </a:stretch>
        </p:blipFill>
        <p:spPr>
          <a:xfrm>
            <a:off x="4152425" y="776250"/>
            <a:ext cx="4892949" cy="3973600"/>
          </a:xfrm>
          <a:prstGeom prst="rect">
            <a:avLst/>
          </a:prstGeom>
          <a:noFill/>
          <a:ln>
            <a:noFill/>
          </a:ln>
        </p:spPr>
      </p:pic>
      <p:sp>
        <p:nvSpPr>
          <p:cNvPr id="249" name="Google Shape;249;p38"/>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u="sng"/>
              <a:t>How to Handle Low Blood Sugars</a:t>
            </a:r>
            <a:endParaRPr b="1" sz="2600" u="sng"/>
          </a:p>
        </p:txBody>
      </p:sp>
      <p:sp>
        <p:nvSpPr>
          <p:cNvPr id="255" name="Google Shape;255;p39"/>
          <p:cNvSpPr txBox="1"/>
          <p:nvPr>
            <p:ph idx="1" type="body"/>
          </p:nvPr>
        </p:nvSpPr>
        <p:spPr>
          <a:xfrm>
            <a:off x="381000" y="1543050"/>
            <a:ext cx="8229300" cy="31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the </a:t>
            </a:r>
            <a:r>
              <a:rPr b="1" lang="en" u="sng"/>
              <a:t>Rule of </a:t>
            </a:r>
            <a:r>
              <a:rPr b="1" lang="en" u="sng"/>
              <a:t>15</a:t>
            </a:r>
            <a:r>
              <a:rPr b="1" lang="en"/>
              <a:t> </a:t>
            </a:r>
            <a:r>
              <a:rPr lang="en"/>
              <a:t>i</a:t>
            </a:r>
            <a:r>
              <a:rPr lang="en"/>
              <a:t>f you have a blood sugar reading </a:t>
            </a:r>
            <a:r>
              <a:rPr b="1" lang="en"/>
              <a:t>below 70.</a:t>
            </a:r>
            <a:endParaRPr b="1"/>
          </a:p>
          <a:p>
            <a:pPr indent="0" lvl="0" marL="0" rtl="0" algn="l">
              <a:spcBef>
                <a:spcPts val="0"/>
              </a:spcBef>
              <a:spcAft>
                <a:spcPts val="0"/>
              </a:spcAft>
              <a:buNone/>
            </a:pPr>
            <a:r>
              <a:t/>
            </a:r>
            <a:endParaRPr/>
          </a:p>
          <a:p>
            <a:pPr indent="-317500" lvl="0" marL="457200" rtl="0" algn="l">
              <a:lnSpc>
                <a:spcPct val="150000"/>
              </a:lnSpc>
              <a:spcBef>
                <a:spcPts val="0"/>
              </a:spcBef>
              <a:spcAft>
                <a:spcPts val="0"/>
              </a:spcAft>
              <a:buSzPts val="1400"/>
              <a:buAutoNum type="arabicPeriod"/>
            </a:pPr>
            <a:r>
              <a:rPr lang="en"/>
              <a:t>Eat or drink 15 grams of carbs.  Some examples are:</a:t>
            </a:r>
            <a:endParaRPr/>
          </a:p>
          <a:p>
            <a:pPr indent="-323850" lvl="1" marL="914400" rtl="0" algn="l">
              <a:lnSpc>
                <a:spcPct val="150000"/>
              </a:lnSpc>
              <a:spcBef>
                <a:spcPts val="0"/>
              </a:spcBef>
              <a:spcAft>
                <a:spcPts val="0"/>
              </a:spcAft>
              <a:buClr>
                <a:schemeClr val="dk1"/>
              </a:buClr>
              <a:buSzPts val="1500"/>
              <a:buAutoNum type="alphaLcPeriod"/>
            </a:pPr>
            <a:r>
              <a:rPr lang="en" sz="1500">
                <a:solidFill>
                  <a:schemeClr val="dk1"/>
                </a:solidFill>
              </a:rPr>
              <a:t>½ cup of juice or 1 cup of milk</a:t>
            </a:r>
            <a:endParaRPr sz="1500">
              <a:solidFill>
                <a:schemeClr val="dk1"/>
              </a:solidFill>
            </a:endParaRPr>
          </a:p>
          <a:p>
            <a:pPr indent="-323850" lvl="1" marL="914400" rtl="0" algn="l">
              <a:lnSpc>
                <a:spcPct val="150000"/>
              </a:lnSpc>
              <a:spcBef>
                <a:spcPts val="0"/>
              </a:spcBef>
              <a:spcAft>
                <a:spcPts val="0"/>
              </a:spcAft>
              <a:buClr>
                <a:schemeClr val="dk1"/>
              </a:buClr>
              <a:buSzPts val="1500"/>
              <a:buAutoNum type="alphaLcPeriod"/>
            </a:pPr>
            <a:r>
              <a:rPr lang="en" sz="1500">
                <a:solidFill>
                  <a:schemeClr val="dk1"/>
                </a:solidFill>
              </a:rPr>
              <a:t>1 tablespoonful of honey</a:t>
            </a:r>
            <a:endParaRPr sz="1500">
              <a:solidFill>
                <a:schemeClr val="dk1"/>
              </a:solidFill>
            </a:endParaRPr>
          </a:p>
          <a:p>
            <a:pPr indent="-323850" lvl="1" marL="914400" rtl="0" algn="l">
              <a:lnSpc>
                <a:spcPct val="150000"/>
              </a:lnSpc>
              <a:spcBef>
                <a:spcPts val="0"/>
              </a:spcBef>
              <a:spcAft>
                <a:spcPts val="0"/>
              </a:spcAft>
              <a:buClr>
                <a:schemeClr val="dk1"/>
              </a:buClr>
              <a:buSzPts val="1500"/>
              <a:buAutoNum type="alphaLcPeriod"/>
            </a:pPr>
            <a:r>
              <a:rPr lang="en" sz="1500">
                <a:solidFill>
                  <a:schemeClr val="dk1"/>
                </a:solidFill>
              </a:rPr>
              <a:t>3-4 glucose tablets</a:t>
            </a:r>
            <a:endParaRPr sz="1600"/>
          </a:p>
          <a:p>
            <a:pPr indent="-317500" lvl="0" marL="457200" rtl="0" algn="l">
              <a:lnSpc>
                <a:spcPct val="150000"/>
              </a:lnSpc>
              <a:spcBef>
                <a:spcPts val="0"/>
              </a:spcBef>
              <a:spcAft>
                <a:spcPts val="0"/>
              </a:spcAft>
              <a:buSzPts val="1400"/>
              <a:buAutoNum type="arabicPeriod"/>
            </a:pPr>
            <a:r>
              <a:rPr lang="en"/>
              <a:t>Recheck your blood sugar in 15 minutes</a:t>
            </a:r>
            <a:endParaRPr/>
          </a:p>
          <a:p>
            <a:pPr indent="-317500" lvl="0" marL="457200" rtl="0" algn="l">
              <a:lnSpc>
                <a:spcPct val="150000"/>
              </a:lnSpc>
              <a:spcBef>
                <a:spcPts val="0"/>
              </a:spcBef>
              <a:spcAft>
                <a:spcPts val="0"/>
              </a:spcAft>
              <a:buSzPts val="1400"/>
              <a:buAutoNum type="arabicPeriod"/>
            </a:pPr>
            <a:r>
              <a:rPr lang="en"/>
              <a:t>Repeat steps 1 and 2 until your blood sugar is above 70 mg/dL</a:t>
            </a:r>
            <a:endParaRPr/>
          </a:p>
          <a:p>
            <a:pPr indent="0" lvl="0" marL="0" rtl="0" algn="l">
              <a:lnSpc>
                <a:spcPct val="150000"/>
              </a:lnSpc>
              <a:spcBef>
                <a:spcPts val="0"/>
              </a:spcBef>
              <a:spcAft>
                <a:spcPts val="0"/>
              </a:spcAft>
              <a:buNone/>
            </a:pPr>
            <a:r>
              <a:t/>
            </a:r>
            <a:endParaRPr/>
          </a:p>
        </p:txBody>
      </p:sp>
      <p:sp>
        <p:nvSpPr>
          <p:cNvPr id="256" name="Google Shape;256;p39"/>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457200" y="45720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High Blood Sugar</a:t>
            </a:r>
            <a:endParaRPr sz="2600"/>
          </a:p>
        </p:txBody>
      </p:sp>
      <p:sp>
        <p:nvSpPr>
          <p:cNvPr id="262" name="Google Shape;262;p40"/>
          <p:cNvSpPr txBox="1"/>
          <p:nvPr>
            <p:ph idx="1" type="body"/>
          </p:nvPr>
        </p:nvSpPr>
        <p:spPr>
          <a:xfrm>
            <a:off x="21025" y="1485900"/>
            <a:ext cx="4665900" cy="31083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rPr>
              <a:t>High blood sugar is also called </a:t>
            </a:r>
            <a:r>
              <a:rPr b="1" lang="en" sz="1500">
                <a:solidFill>
                  <a:schemeClr val="dk1"/>
                </a:solidFill>
              </a:rPr>
              <a:t>h</a:t>
            </a:r>
            <a:r>
              <a:rPr b="1" lang="en" sz="1500">
                <a:solidFill>
                  <a:schemeClr val="dk1"/>
                </a:solidFill>
              </a:rPr>
              <a:t>yperglycemia</a:t>
            </a:r>
            <a:r>
              <a:rPr lang="en" sz="1500">
                <a:solidFill>
                  <a:schemeClr val="dk1"/>
                </a:solidFill>
              </a:rPr>
              <a:t>.</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rPr>
              <a:t>When your blood sugar is high, you may feel</a:t>
            </a:r>
            <a:r>
              <a:rPr lang="en" sz="1500">
                <a:solidFill>
                  <a:schemeClr val="dk1"/>
                </a:solidFill>
              </a:rPr>
              <a:t> sleepy, very thirsty, hungry, or as if you need to throw up. You may also have blurry vision or need to pee more</a:t>
            </a:r>
            <a:r>
              <a:rPr lang="en" sz="1500">
                <a:solidFill>
                  <a:schemeClr val="dk1"/>
                </a:solidFill>
              </a:rPr>
              <a:t>.</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rPr>
              <a:t>Sometimes, you may not feel any differently when your blood sugar is high.  This is why it’s important to test sugar at home.</a:t>
            </a:r>
            <a:endParaRPr sz="1500">
              <a:solidFill>
                <a:schemeClr val="dk1"/>
              </a:solidFill>
            </a:endParaRPr>
          </a:p>
        </p:txBody>
      </p:sp>
      <p:pic>
        <p:nvPicPr>
          <p:cNvPr id="263" name="Google Shape;263;p40"/>
          <p:cNvPicPr preferRelativeResize="0"/>
          <p:nvPr/>
        </p:nvPicPr>
        <p:blipFill>
          <a:blip r:embed="rId3">
            <a:alphaModFix/>
          </a:blip>
          <a:stretch>
            <a:fillRect/>
          </a:stretch>
        </p:blipFill>
        <p:spPr>
          <a:xfrm>
            <a:off x="4636100" y="1695338"/>
            <a:ext cx="4387051" cy="2689425"/>
          </a:xfrm>
          <a:prstGeom prst="rect">
            <a:avLst/>
          </a:prstGeom>
          <a:noFill/>
          <a:ln>
            <a:noFill/>
          </a:ln>
        </p:spPr>
      </p:pic>
      <p:sp>
        <p:nvSpPr>
          <p:cNvPr id="264" name="Google Shape;264;p40"/>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General Targets</a:t>
            </a:r>
            <a:r>
              <a:rPr lang="en" sz="2600" u="sng"/>
              <a:t> for Diabetes </a:t>
            </a:r>
            <a:endParaRPr sz="2600" u="sng"/>
          </a:p>
        </p:txBody>
      </p:sp>
      <p:sp>
        <p:nvSpPr>
          <p:cNvPr id="270" name="Google Shape;270;p41"/>
          <p:cNvSpPr txBox="1"/>
          <p:nvPr/>
        </p:nvSpPr>
        <p:spPr>
          <a:xfrm>
            <a:off x="311700" y="1219425"/>
            <a:ext cx="8243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Targets are patient specific and are dependent on many different factors. Check with your care team to find the best target for you! </a:t>
            </a:r>
            <a:endParaRPr/>
          </a:p>
        </p:txBody>
      </p:sp>
      <p:pic>
        <p:nvPicPr>
          <p:cNvPr id="271" name="Google Shape;271;p41"/>
          <p:cNvPicPr preferRelativeResize="0"/>
          <p:nvPr/>
        </p:nvPicPr>
        <p:blipFill>
          <a:blip r:embed="rId3">
            <a:alphaModFix/>
          </a:blip>
          <a:stretch>
            <a:fillRect/>
          </a:stretch>
        </p:blipFill>
        <p:spPr>
          <a:xfrm>
            <a:off x="1198862" y="2209400"/>
            <a:ext cx="6746275" cy="2320875"/>
          </a:xfrm>
          <a:prstGeom prst="rect">
            <a:avLst/>
          </a:prstGeom>
          <a:noFill/>
          <a:ln>
            <a:noFill/>
          </a:ln>
        </p:spPr>
      </p:pic>
      <p:sp>
        <p:nvSpPr>
          <p:cNvPr id="272" name="Google Shape;272;p41"/>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Your Care Team will help you monitor diabetes!</a:t>
            </a:r>
            <a:endParaRPr sz="2600" u="sng"/>
          </a:p>
        </p:txBody>
      </p:sp>
      <p:sp>
        <p:nvSpPr>
          <p:cNvPr id="278" name="Google Shape;278;p42"/>
          <p:cNvSpPr txBox="1"/>
          <p:nvPr>
            <p:ph idx="1" type="body"/>
          </p:nvPr>
        </p:nvSpPr>
        <p:spPr>
          <a:xfrm>
            <a:off x="381000" y="1543050"/>
            <a:ext cx="8229300" cy="3108300"/>
          </a:xfrm>
          <a:prstGeom prst="rect">
            <a:avLst/>
          </a:prstGeom>
        </p:spPr>
        <p:txBody>
          <a:bodyPr anchorCtr="0" anchor="t" bIns="91425" lIns="91425" spcFirstLastPara="1" rIns="91425" wrap="square" tIns="91425">
            <a:noAutofit/>
          </a:bodyPr>
          <a:lstStyle/>
          <a:p>
            <a:pPr indent="-292100" lvl="0" marL="457200" rtl="0" algn="l">
              <a:lnSpc>
                <a:spcPct val="150000"/>
              </a:lnSpc>
              <a:spcBef>
                <a:spcPts val="0"/>
              </a:spcBef>
              <a:spcAft>
                <a:spcPts val="0"/>
              </a:spcAft>
              <a:buSzPts val="1000"/>
              <a:buChar char="●"/>
            </a:pPr>
            <a:r>
              <a:rPr b="1" lang="en" sz="1400"/>
              <a:t>A1c</a:t>
            </a:r>
            <a:r>
              <a:rPr lang="en" sz="1400"/>
              <a:t> check </a:t>
            </a:r>
            <a:r>
              <a:rPr b="1" lang="en" sz="1400"/>
              <a:t>every 3 months</a:t>
            </a:r>
            <a:endParaRPr b="1" sz="1400"/>
          </a:p>
          <a:p>
            <a:pPr indent="-292100" lvl="0" marL="457200" rtl="0" algn="l">
              <a:lnSpc>
                <a:spcPct val="150000"/>
              </a:lnSpc>
              <a:spcBef>
                <a:spcPts val="0"/>
              </a:spcBef>
              <a:spcAft>
                <a:spcPts val="0"/>
              </a:spcAft>
              <a:buSzPts val="1000"/>
              <a:buChar char="●"/>
            </a:pPr>
            <a:r>
              <a:rPr lang="en" sz="1400"/>
              <a:t>Diabetes </a:t>
            </a:r>
            <a:r>
              <a:rPr b="1" lang="en" sz="1400"/>
              <a:t>foot and eye exams every year</a:t>
            </a:r>
            <a:endParaRPr b="1" sz="1400"/>
          </a:p>
          <a:p>
            <a:pPr indent="-292100" lvl="0" marL="457200" rtl="0" algn="l">
              <a:lnSpc>
                <a:spcPct val="150000"/>
              </a:lnSpc>
              <a:spcBef>
                <a:spcPts val="0"/>
              </a:spcBef>
              <a:spcAft>
                <a:spcPts val="0"/>
              </a:spcAft>
              <a:buSzPts val="1000"/>
              <a:buChar char="●"/>
            </a:pPr>
            <a:r>
              <a:rPr lang="en" sz="1400"/>
              <a:t>Lipid panels (cholesterol check) </a:t>
            </a:r>
            <a:r>
              <a:rPr b="1" lang="en" sz="1400"/>
              <a:t>every year or after starting cholesterol medicine</a:t>
            </a:r>
            <a:endParaRPr b="1" sz="1400"/>
          </a:p>
          <a:p>
            <a:pPr indent="-292100" lvl="0" marL="457200" rtl="0" algn="l">
              <a:lnSpc>
                <a:spcPct val="150000"/>
              </a:lnSpc>
              <a:spcBef>
                <a:spcPts val="0"/>
              </a:spcBef>
              <a:spcAft>
                <a:spcPts val="0"/>
              </a:spcAft>
              <a:buSzPts val="1000"/>
              <a:buChar char="●"/>
            </a:pPr>
            <a:r>
              <a:rPr lang="en" sz="1400"/>
              <a:t>Urine protein tests every year </a:t>
            </a:r>
            <a:endParaRPr b="1" sz="1400"/>
          </a:p>
          <a:p>
            <a:pPr indent="-292100" lvl="0" marL="457200" rtl="0" algn="l">
              <a:lnSpc>
                <a:spcPct val="150000"/>
              </a:lnSpc>
              <a:spcBef>
                <a:spcPts val="0"/>
              </a:spcBef>
              <a:spcAft>
                <a:spcPts val="0"/>
              </a:spcAft>
              <a:buSzPts val="1000"/>
              <a:buChar char="●"/>
            </a:pPr>
            <a:r>
              <a:rPr lang="en" sz="1400"/>
              <a:t>Vaccines (Hepatitis B, pneumonia, flu shots)</a:t>
            </a:r>
            <a:endParaRPr sz="1400"/>
          </a:p>
        </p:txBody>
      </p:sp>
      <p:sp>
        <p:nvSpPr>
          <p:cNvPr id="279" name="Google Shape;279;p42"/>
          <p:cNvSpPr/>
          <p:nvPr/>
        </p:nvSpPr>
        <p:spPr>
          <a:xfrm>
            <a:off x="1195515" y="4172621"/>
            <a:ext cx="7033800" cy="1401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2"/>
          <p:cNvSpPr/>
          <p:nvPr/>
        </p:nvSpPr>
        <p:spPr>
          <a:xfrm>
            <a:off x="1195515" y="3856604"/>
            <a:ext cx="112200" cy="349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2"/>
          <p:cNvSpPr/>
          <p:nvPr/>
        </p:nvSpPr>
        <p:spPr>
          <a:xfrm>
            <a:off x="3458743" y="3856604"/>
            <a:ext cx="112200" cy="349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2"/>
          <p:cNvSpPr/>
          <p:nvPr/>
        </p:nvSpPr>
        <p:spPr>
          <a:xfrm>
            <a:off x="7854911" y="3856604"/>
            <a:ext cx="112200" cy="349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2"/>
          <p:cNvSpPr txBox="1"/>
          <p:nvPr/>
        </p:nvSpPr>
        <p:spPr>
          <a:xfrm>
            <a:off x="1002891" y="3491772"/>
            <a:ext cx="6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A1c</a:t>
            </a:r>
            <a:endParaRPr/>
          </a:p>
        </p:txBody>
      </p:sp>
      <p:sp>
        <p:nvSpPr>
          <p:cNvPr id="284" name="Google Shape;284;p42"/>
          <p:cNvSpPr/>
          <p:nvPr/>
        </p:nvSpPr>
        <p:spPr>
          <a:xfrm>
            <a:off x="5778688" y="3856604"/>
            <a:ext cx="112200" cy="349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2"/>
          <p:cNvSpPr txBox="1"/>
          <p:nvPr/>
        </p:nvSpPr>
        <p:spPr>
          <a:xfrm>
            <a:off x="3258496" y="3491784"/>
            <a:ext cx="5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A1c</a:t>
            </a:r>
            <a:endParaRPr/>
          </a:p>
        </p:txBody>
      </p:sp>
      <p:sp>
        <p:nvSpPr>
          <p:cNvPr id="286" name="Google Shape;286;p42"/>
          <p:cNvSpPr txBox="1"/>
          <p:nvPr/>
        </p:nvSpPr>
        <p:spPr>
          <a:xfrm>
            <a:off x="5578445" y="3491787"/>
            <a:ext cx="5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A1c</a:t>
            </a:r>
            <a:endParaRPr/>
          </a:p>
        </p:txBody>
      </p:sp>
      <p:sp>
        <p:nvSpPr>
          <p:cNvPr id="287" name="Google Shape;287;p42"/>
          <p:cNvSpPr txBox="1"/>
          <p:nvPr/>
        </p:nvSpPr>
        <p:spPr>
          <a:xfrm>
            <a:off x="6920250" y="3071500"/>
            <a:ext cx="19815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t>Flu shot, foot and eye exam, urine </a:t>
            </a:r>
            <a:r>
              <a:rPr lang="en" sz="1300">
                <a:solidFill>
                  <a:schemeClr val="dk1"/>
                </a:solidFill>
              </a:rPr>
              <a:t>protein </a:t>
            </a:r>
            <a:r>
              <a:rPr lang="en" sz="1300"/>
              <a:t>and A1c</a:t>
            </a:r>
            <a:endParaRPr sz="1300"/>
          </a:p>
        </p:txBody>
      </p:sp>
      <p:sp>
        <p:nvSpPr>
          <p:cNvPr id="288" name="Google Shape;288;p42"/>
          <p:cNvSpPr txBox="1"/>
          <p:nvPr/>
        </p:nvSpPr>
        <p:spPr>
          <a:xfrm>
            <a:off x="1002900" y="4280325"/>
            <a:ext cx="10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3 months</a:t>
            </a:r>
            <a:endParaRPr/>
          </a:p>
        </p:txBody>
      </p:sp>
      <p:sp>
        <p:nvSpPr>
          <p:cNvPr id="289" name="Google Shape;289;p42"/>
          <p:cNvSpPr txBox="1"/>
          <p:nvPr/>
        </p:nvSpPr>
        <p:spPr>
          <a:xfrm>
            <a:off x="3010700" y="4280325"/>
            <a:ext cx="100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6 months</a:t>
            </a:r>
            <a:endParaRPr/>
          </a:p>
        </p:txBody>
      </p:sp>
      <p:sp>
        <p:nvSpPr>
          <p:cNvPr id="290" name="Google Shape;290;p42"/>
          <p:cNvSpPr txBox="1"/>
          <p:nvPr/>
        </p:nvSpPr>
        <p:spPr>
          <a:xfrm>
            <a:off x="5469400" y="4282425"/>
            <a:ext cx="10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9 months</a:t>
            </a:r>
            <a:endParaRPr/>
          </a:p>
        </p:txBody>
      </p:sp>
      <p:sp>
        <p:nvSpPr>
          <p:cNvPr id="291" name="Google Shape;291;p42"/>
          <p:cNvSpPr txBox="1"/>
          <p:nvPr/>
        </p:nvSpPr>
        <p:spPr>
          <a:xfrm>
            <a:off x="7566451" y="4300351"/>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year</a:t>
            </a:r>
            <a:endParaRPr/>
          </a:p>
        </p:txBody>
      </p:sp>
      <p:sp>
        <p:nvSpPr>
          <p:cNvPr id="292" name="Google Shape;292;p42"/>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3"/>
          <p:cNvSpPr txBox="1"/>
          <p:nvPr>
            <p:ph type="title"/>
          </p:nvPr>
        </p:nvSpPr>
        <p:spPr>
          <a:xfrm>
            <a:off x="457350" y="2143210"/>
            <a:ext cx="8229300" cy="85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t>Questions?</a:t>
            </a:r>
            <a:endParaRPr sz="4200"/>
          </a:p>
        </p:txBody>
      </p:sp>
      <p:sp>
        <p:nvSpPr>
          <p:cNvPr id="298" name="Google Shape;298;p43"/>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ph type="title"/>
          </p:nvPr>
        </p:nvSpPr>
        <p:spPr>
          <a:xfrm>
            <a:off x="381000" y="571500"/>
            <a:ext cx="83817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a:t>References </a:t>
            </a:r>
            <a:endParaRPr b="1" sz="2600"/>
          </a:p>
        </p:txBody>
      </p:sp>
      <p:sp>
        <p:nvSpPr>
          <p:cNvPr id="304" name="Google Shape;304;p44"/>
          <p:cNvSpPr txBox="1"/>
          <p:nvPr>
            <p:ph idx="1" type="body"/>
          </p:nvPr>
        </p:nvSpPr>
        <p:spPr>
          <a:xfrm>
            <a:off x="381000" y="1543050"/>
            <a:ext cx="8229300" cy="3108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212121"/>
              </a:buClr>
              <a:buSzPts val="1200"/>
              <a:buFont typeface="Roboto"/>
              <a:buChar char="●"/>
            </a:pPr>
            <a:r>
              <a:rPr lang="en" sz="1200">
                <a:solidFill>
                  <a:srgbClr val="212121"/>
                </a:solidFill>
                <a:highlight>
                  <a:srgbClr val="FFFFFF"/>
                </a:highlight>
                <a:latin typeface="Roboto"/>
                <a:ea typeface="Roboto"/>
                <a:cs typeface="Roboto"/>
                <a:sym typeface="Roboto"/>
              </a:rPr>
              <a:t>American Diabetes Association Professional Practice Committee. 2. Classification and Diagnosis of Diabetes: Standards of Medical Care in Diabetes-2022. Diabetes Care. 2022 Jan 1;45(Suppl 1):S17-S38.</a:t>
            </a:r>
            <a:endParaRPr sz="1200">
              <a:solidFill>
                <a:srgbClr val="212121"/>
              </a:solidFill>
              <a:highlight>
                <a:srgbClr val="FFFFFF"/>
              </a:highlight>
              <a:latin typeface="Roboto"/>
              <a:ea typeface="Roboto"/>
              <a:cs typeface="Roboto"/>
              <a:sym typeface="Roboto"/>
            </a:endParaRPr>
          </a:p>
          <a:p>
            <a:pPr indent="0" lvl="0" marL="457200" rtl="0" algn="l">
              <a:spcBef>
                <a:spcPts val="0"/>
              </a:spcBef>
              <a:spcAft>
                <a:spcPts val="0"/>
              </a:spcAft>
              <a:buNone/>
            </a:pPr>
            <a:r>
              <a:t/>
            </a:r>
            <a:endParaRPr sz="1200">
              <a:solidFill>
                <a:srgbClr val="212121"/>
              </a:solidFill>
              <a:highlight>
                <a:srgbClr val="FFFFFF"/>
              </a:highlight>
              <a:latin typeface="Roboto"/>
              <a:ea typeface="Roboto"/>
              <a:cs typeface="Roboto"/>
              <a:sym typeface="Roboto"/>
            </a:endParaRPr>
          </a:p>
          <a:p>
            <a:pPr indent="-304800" lvl="0" marL="457200" rtl="0" algn="l">
              <a:spcBef>
                <a:spcPts val="0"/>
              </a:spcBef>
              <a:spcAft>
                <a:spcPts val="0"/>
              </a:spcAft>
              <a:buClr>
                <a:srgbClr val="212121"/>
              </a:buClr>
              <a:buSzPts val="1200"/>
              <a:buFont typeface="Roboto"/>
              <a:buChar char="●"/>
            </a:pPr>
            <a:r>
              <a:rPr lang="en" sz="1200">
                <a:solidFill>
                  <a:srgbClr val="212121"/>
                </a:solidFill>
                <a:highlight>
                  <a:srgbClr val="FFFFFF"/>
                </a:highlight>
                <a:latin typeface="Roboto"/>
                <a:ea typeface="Roboto"/>
                <a:cs typeface="Roboto"/>
                <a:sym typeface="Roboto"/>
              </a:rPr>
              <a:t>Centers for Disease Control and Prevention. (2022) Family Health and Diabetes. </a:t>
            </a:r>
            <a:r>
              <a:rPr lang="en" sz="1200">
                <a:solidFill>
                  <a:srgbClr val="212121"/>
                </a:solidFill>
                <a:highlight>
                  <a:srgbClr val="FFFFFF"/>
                </a:highlight>
                <a:latin typeface="Roboto"/>
                <a:ea typeface="Roboto"/>
                <a:cs typeface="Roboto"/>
                <a:sym typeface="Roboto"/>
              </a:rPr>
              <a:t>Retrieved</a:t>
            </a:r>
            <a:r>
              <a:rPr lang="en" sz="1200">
                <a:solidFill>
                  <a:srgbClr val="212121"/>
                </a:solidFill>
                <a:highlight>
                  <a:srgbClr val="FFFFFF"/>
                </a:highlight>
                <a:latin typeface="Roboto"/>
                <a:ea typeface="Roboto"/>
                <a:cs typeface="Roboto"/>
                <a:sym typeface="Roboto"/>
              </a:rPr>
              <a:t> from </a:t>
            </a:r>
            <a:r>
              <a:rPr lang="en" sz="1100" u="sng">
                <a:solidFill>
                  <a:srgbClr val="2200CC"/>
                </a:solidFill>
                <a:hlinkClick r:id="rId3">
                  <a:extLst>
                    <a:ext uri="{A12FA001-AC4F-418D-AE19-62706E023703}">
                      <ahyp:hlinkClr val="tx"/>
                    </a:ext>
                  </a:extLst>
                </a:hlinkClick>
              </a:rPr>
              <a:t>https://www.cdc.gov/diabetes/basics/type2.html</a:t>
            </a:r>
            <a:endParaRPr sz="1100">
              <a:solidFill>
                <a:schemeClr val="dk1"/>
              </a:solidFill>
            </a:endParaRPr>
          </a:p>
          <a:p>
            <a:pPr indent="0" lvl="0" marL="457200" rtl="0" algn="l">
              <a:spcBef>
                <a:spcPts val="0"/>
              </a:spcBef>
              <a:spcAft>
                <a:spcPts val="0"/>
              </a:spcAft>
              <a:buNone/>
            </a:pPr>
            <a:r>
              <a:rPr lang="en" sz="1100">
                <a:solidFill>
                  <a:schemeClr val="dk1"/>
                </a:solidFill>
              </a:rPr>
              <a:t> </a:t>
            </a:r>
            <a:endParaRPr sz="1100">
              <a:solidFill>
                <a:schemeClr val="dk1"/>
              </a:solidFill>
            </a:endParaRPr>
          </a:p>
          <a:p>
            <a:pPr indent="-298450" lvl="0" marL="457200" rtl="0" algn="l">
              <a:spcBef>
                <a:spcPts val="0"/>
              </a:spcBef>
              <a:spcAft>
                <a:spcPts val="0"/>
              </a:spcAft>
              <a:buClr>
                <a:schemeClr val="dk1"/>
              </a:buClr>
              <a:buSzPts val="1100"/>
              <a:buChar char="●"/>
            </a:pPr>
            <a:r>
              <a:rPr lang="en" sz="1200">
                <a:solidFill>
                  <a:srgbClr val="212121"/>
                </a:solidFill>
                <a:highlight>
                  <a:srgbClr val="FFFFFF"/>
                </a:highlight>
                <a:latin typeface="Roboto"/>
                <a:ea typeface="Roboto"/>
                <a:cs typeface="Roboto"/>
                <a:sym typeface="Roboto"/>
              </a:rPr>
              <a:t>Arnett DK, Blumenthal RS, Albert MA, et al. 2019 ACC/AHA Guideline on the Primary Prevention of Cardiovascular Disease: A Report of the American College of Cardiology/American Heart Association Task Force on Clinical Practice Guidelines. Circulation. 2019 Sep 10;140(11):e596-e646</a:t>
            </a:r>
            <a:endParaRPr sz="1100">
              <a:solidFill>
                <a:schemeClr val="dk1"/>
              </a:solidFill>
            </a:endParaRPr>
          </a:p>
          <a:p>
            <a:pPr indent="0" lvl="0" marL="0" rtl="0" algn="l">
              <a:spcBef>
                <a:spcPts val="0"/>
              </a:spcBef>
              <a:spcAft>
                <a:spcPts val="0"/>
              </a:spcAft>
              <a:buNone/>
            </a:pPr>
            <a:r>
              <a:t/>
            </a:r>
            <a:endParaRPr sz="1200">
              <a:solidFill>
                <a:srgbClr val="21212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12121"/>
              </a:solidFill>
              <a:highlight>
                <a:srgbClr val="FFFFFF"/>
              </a:highlight>
              <a:latin typeface="Roboto"/>
              <a:ea typeface="Roboto"/>
              <a:cs typeface="Roboto"/>
              <a:sym typeface="Roboto"/>
            </a:endParaRPr>
          </a:p>
        </p:txBody>
      </p:sp>
      <p:sp>
        <p:nvSpPr>
          <p:cNvPr id="305" name="Google Shape;305;p44"/>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457200" y="51435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What is diabetes?</a:t>
            </a:r>
            <a:r>
              <a:rPr lang="en" sz="2600"/>
              <a:t> </a:t>
            </a:r>
            <a:endParaRPr sz="2600"/>
          </a:p>
        </p:txBody>
      </p:sp>
      <p:sp>
        <p:nvSpPr>
          <p:cNvPr id="104" name="Google Shape;104;p20"/>
          <p:cNvSpPr txBox="1"/>
          <p:nvPr>
            <p:ph idx="1" type="subTitle"/>
          </p:nvPr>
        </p:nvSpPr>
        <p:spPr>
          <a:xfrm>
            <a:off x="457200" y="1421850"/>
            <a:ext cx="8229300" cy="33279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Diabetes is a </a:t>
            </a:r>
            <a:r>
              <a:rPr b="1" lang="en"/>
              <a:t>chronic (long-lasting)</a:t>
            </a:r>
            <a:r>
              <a:rPr lang="en"/>
              <a:t> health condition that affects how your body turns food into energy.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Your body breaks down food into sugar and releases it into your bloodstream.</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You need some sugar for everything you do - like walking, talking, thinking, and using your muscles.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
                <a:solidFill>
                  <a:schemeClr val="dk1"/>
                </a:solidFill>
              </a:rPr>
              <a:t>In </a:t>
            </a:r>
            <a:r>
              <a:rPr b="1" lang="en">
                <a:solidFill>
                  <a:schemeClr val="dk1"/>
                </a:solidFill>
              </a:rPr>
              <a:t>diabetes,</a:t>
            </a:r>
            <a:r>
              <a:rPr lang="en">
                <a:solidFill>
                  <a:schemeClr val="dk1"/>
                </a:solidFill>
              </a:rPr>
              <a:t> the amount of sugar in your blood is too high (</a:t>
            </a:r>
            <a:r>
              <a:rPr b="1" lang="en">
                <a:solidFill>
                  <a:schemeClr val="dk1"/>
                </a:solidFill>
              </a:rPr>
              <a:t>hyperglycemia)</a:t>
            </a:r>
            <a:r>
              <a:rPr lang="en">
                <a:solidFill>
                  <a:schemeClr val="dk1"/>
                </a:solidFill>
              </a:rPr>
              <a:t>.</a:t>
            </a:r>
            <a:endParaRPr/>
          </a:p>
        </p:txBody>
      </p:sp>
      <p:pic>
        <p:nvPicPr>
          <p:cNvPr id="105" name="Google Shape;105;p20"/>
          <p:cNvPicPr preferRelativeResize="0"/>
          <p:nvPr/>
        </p:nvPicPr>
        <p:blipFill>
          <a:blip r:embed="rId3">
            <a:alphaModFix/>
          </a:blip>
          <a:stretch>
            <a:fillRect/>
          </a:stretch>
        </p:blipFill>
        <p:spPr>
          <a:xfrm>
            <a:off x="6858025" y="0"/>
            <a:ext cx="2285972" cy="1275449"/>
          </a:xfrm>
          <a:prstGeom prst="rect">
            <a:avLst/>
          </a:prstGeom>
          <a:noFill/>
          <a:ln>
            <a:noFill/>
          </a:ln>
        </p:spPr>
      </p:pic>
      <p:sp>
        <p:nvSpPr>
          <p:cNvPr id="106" name="Google Shape;106;p20"/>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200">
                <a:solidFill>
                  <a:srgbClr val="8B8B8B"/>
                </a:solidFill>
              </a:rPr>
              <a:t>‹#›</a:t>
            </a:fld>
            <a:endParaRPr sz="1200">
              <a:solidFill>
                <a:srgbClr val="8B8B8B"/>
              </a:solidFill>
            </a:endParaRPr>
          </a:p>
        </p:txBody>
      </p:sp>
      <p:pic>
        <p:nvPicPr>
          <p:cNvPr id="112" name="Google Shape;112;p21"/>
          <p:cNvPicPr preferRelativeResize="0"/>
          <p:nvPr/>
        </p:nvPicPr>
        <p:blipFill>
          <a:blip r:embed="rId3">
            <a:alphaModFix/>
          </a:blip>
          <a:stretch>
            <a:fillRect/>
          </a:stretch>
        </p:blipFill>
        <p:spPr>
          <a:xfrm>
            <a:off x="801750" y="380149"/>
            <a:ext cx="7540488" cy="4676676"/>
          </a:xfrm>
          <a:prstGeom prst="rect">
            <a:avLst/>
          </a:prstGeom>
          <a:noFill/>
          <a:ln>
            <a:noFill/>
          </a:ln>
        </p:spPr>
      </p:pic>
      <p:sp>
        <p:nvSpPr>
          <p:cNvPr id="113" name="Google Shape;113;p21"/>
          <p:cNvSpPr txBox="1"/>
          <p:nvPr/>
        </p:nvSpPr>
        <p:spPr>
          <a:xfrm>
            <a:off x="2488500" y="4839600"/>
            <a:ext cx="6655500" cy="30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t>https://www.hhs.nd.gov/public-health-information/diseases-conditions-and-immunization/north-dakota-diabetes-prevention-2-1</a:t>
            </a:r>
            <a:endParaRPr sz="600"/>
          </a:p>
        </p:txBody>
      </p:sp>
      <p:sp>
        <p:nvSpPr>
          <p:cNvPr id="114" name="Google Shape;114;p21"/>
          <p:cNvSpPr txBox="1"/>
          <p:nvPr/>
        </p:nvSpPr>
        <p:spPr>
          <a:xfrm>
            <a:off x="1045500" y="1602575"/>
            <a:ext cx="663900" cy="343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chemeClr val="lt1"/>
                </a:solidFill>
              </a:rPr>
              <a:t>NO DIABETES</a:t>
            </a:r>
            <a:endParaRPr sz="700">
              <a:solidFill>
                <a:schemeClr val="lt1"/>
              </a:solidFill>
            </a:endParaRPr>
          </a:p>
        </p:txBody>
      </p:sp>
      <p:sp>
        <p:nvSpPr>
          <p:cNvPr id="115" name="Google Shape;115;p21"/>
          <p:cNvSpPr/>
          <p:nvPr/>
        </p:nvSpPr>
        <p:spPr>
          <a:xfrm>
            <a:off x="3311975" y="1442325"/>
            <a:ext cx="2518500" cy="348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21"/>
          <p:cNvSpPr/>
          <p:nvPr/>
        </p:nvSpPr>
        <p:spPr>
          <a:xfrm>
            <a:off x="5892213" y="1442325"/>
            <a:ext cx="2518500" cy="348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0" name="Shape 120"/>
        <p:cNvGrpSpPr/>
        <p:nvPr/>
      </p:nvGrpSpPr>
      <p:grpSpPr>
        <a:xfrm>
          <a:off x="0" y="0"/>
          <a:ext cx="0" cy="0"/>
          <a:chOff x="0" y="0"/>
          <a:chExt cx="0" cy="0"/>
        </a:xfrm>
      </p:grpSpPr>
      <p:sp>
        <p:nvSpPr>
          <p:cNvPr id="121" name="Google Shape;121;p22"/>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
        <p:nvSpPr>
          <p:cNvPr id="122" name="Google Shape;122;p22"/>
          <p:cNvSpPr txBox="1"/>
          <p:nvPr>
            <p:ph type="title"/>
          </p:nvPr>
        </p:nvSpPr>
        <p:spPr>
          <a:xfrm>
            <a:off x="457350" y="38415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Diabetes as Pizza</a:t>
            </a:r>
            <a:endParaRPr sz="2600"/>
          </a:p>
        </p:txBody>
      </p:sp>
      <p:pic>
        <p:nvPicPr>
          <p:cNvPr descr="Type 2 diabetes has become a pandemic and is showing no signs of slowing down. Today, the estimated worldwide prevalence of type 1 and 2 diabetes is close to 300 million. This number is predicted to rise to 439 million by 2030, with type 2 diabetes accounting for about 90% of these cases. Individuals with type 2 diabetes are often told by their doctors that their disease can be effectively managed with healthy eating, regular exercise and blood sugar monitoring. These students have created a series of three videos that simplify the complex disease process of type 2 diabetes in the hopes that better understanding will motivate patients to better manage their disease.&#10;&#10;In this video, the students use a &quot;pizza delivery&quot; analogy to explain what is happening when insulin, a hormone produced by the body, ceases to carry out its function. &#10;&#10;Learning objectives:&#10;&#10;    - Understand the disease mechanisms underlying type 2 diabetes&#10;    - Understand the link between obesity and insulin resistance&#10;    - Understand the negative impacts of high blood glucose&#10;    - Learn why it is so important to effectively manage Type 2 diabetes" id="123" name="Google Shape;123;p22" title="Type 2 Diabetes. How it works">
            <a:hlinkClick r:id="rId3"/>
          </p:cNvPr>
          <p:cNvPicPr preferRelativeResize="0"/>
          <p:nvPr/>
        </p:nvPicPr>
        <p:blipFill>
          <a:blip r:embed="rId4">
            <a:alphaModFix/>
          </a:blip>
          <a:stretch>
            <a:fillRect/>
          </a:stretch>
        </p:blipFill>
        <p:spPr>
          <a:xfrm>
            <a:off x="2051213" y="1094650"/>
            <a:ext cx="5041574" cy="3781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457200" y="457200"/>
            <a:ext cx="8229300" cy="85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t>Why do we care about treating</a:t>
            </a:r>
            <a:r>
              <a:rPr lang="en" sz="2600" u="sng"/>
              <a:t> </a:t>
            </a:r>
            <a:r>
              <a:rPr lang="en" sz="2600" u="sng"/>
              <a:t>diabetes?</a:t>
            </a:r>
            <a:endParaRPr sz="2600" u="sng"/>
          </a:p>
        </p:txBody>
      </p:sp>
      <p:sp>
        <p:nvSpPr>
          <p:cNvPr id="129" name="Google Shape;129;p23"/>
          <p:cNvSpPr txBox="1"/>
          <p:nvPr>
            <p:ph idx="1" type="body"/>
          </p:nvPr>
        </p:nvSpPr>
        <p:spPr>
          <a:xfrm>
            <a:off x="457200" y="1485900"/>
            <a:ext cx="4015800" cy="31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Over time,</a:t>
            </a:r>
            <a:r>
              <a:rPr lang="en" sz="1500"/>
              <a:t> high</a:t>
            </a:r>
            <a:r>
              <a:rPr lang="en" sz="1500"/>
              <a:t> </a:t>
            </a:r>
            <a:r>
              <a:rPr lang="en" sz="1500"/>
              <a:t>blood sugar can cause: </a:t>
            </a:r>
            <a:endParaRPr sz="1500"/>
          </a:p>
          <a:p>
            <a:pPr indent="0" lvl="0" marL="0" rtl="0" algn="l">
              <a:spcBef>
                <a:spcPts val="0"/>
              </a:spcBef>
              <a:spcAft>
                <a:spcPts val="0"/>
              </a:spcAft>
              <a:buNone/>
            </a:pPr>
            <a:r>
              <a:t/>
            </a:r>
            <a:endParaRPr sz="1500"/>
          </a:p>
          <a:p>
            <a:pPr indent="-298450" lvl="0" marL="457200" rtl="0" algn="l">
              <a:spcBef>
                <a:spcPts val="0"/>
              </a:spcBef>
              <a:spcAft>
                <a:spcPts val="0"/>
              </a:spcAft>
              <a:buSzPts val="1100"/>
              <a:buChar char="●"/>
            </a:pPr>
            <a:r>
              <a:rPr lang="en" sz="1500"/>
              <a:t>Heart and blood vessel disease </a:t>
            </a:r>
            <a:endParaRPr sz="1500"/>
          </a:p>
          <a:p>
            <a:pPr indent="-298450" lvl="0" marL="457200" rtl="0" algn="l">
              <a:spcBef>
                <a:spcPts val="0"/>
              </a:spcBef>
              <a:spcAft>
                <a:spcPts val="0"/>
              </a:spcAft>
              <a:buSzPts val="1100"/>
              <a:buChar char="●"/>
            </a:pPr>
            <a:r>
              <a:rPr lang="en" sz="1500"/>
              <a:t>Eye damage: like </a:t>
            </a:r>
            <a:r>
              <a:rPr lang="en" sz="1500"/>
              <a:t>vis</a:t>
            </a:r>
            <a:r>
              <a:rPr lang="en" sz="1500"/>
              <a:t>ion changes or</a:t>
            </a:r>
            <a:r>
              <a:rPr lang="en" sz="1500"/>
              <a:t> blindness </a:t>
            </a:r>
            <a:endParaRPr sz="1500"/>
          </a:p>
          <a:p>
            <a:pPr indent="-298450" lvl="0" marL="457200" rtl="0" algn="l">
              <a:spcBef>
                <a:spcPts val="0"/>
              </a:spcBef>
              <a:spcAft>
                <a:spcPts val="0"/>
              </a:spcAft>
              <a:buSzPts val="1100"/>
              <a:buChar char="●"/>
            </a:pPr>
            <a:r>
              <a:rPr lang="en" sz="1500"/>
              <a:t>Kidney damage </a:t>
            </a:r>
            <a:endParaRPr sz="1500"/>
          </a:p>
          <a:p>
            <a:pPr indent="-298450" lvl="0" marL="457200" rtl="0" algn="l">
              <a:spcBef>
                <a:spcPts val="0"/>
              </a:spcBef>
              <a:spcAft>
                <a:spcPts val="0"/>
              </a:spcAft>
              <a:buSzPts val="1100"/>
              <a:buChar char="●"/>
            </a:pPr>
            <a:r>
              <a:rPr lang="en" sz="1500"/>
              <a:t>Nerve damage: like pain or numbness in the hands and feet.  This is also called neuropathy.</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How?</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High blood sugar </a:t>
            </a:r>
            <a:r>
              <a:rPr b="1" lang="en" sz="1500"/>
              <a:t>damages the blood vessels</a:t>
            </a:r>
            <a:r>
              <a:rPr lang="en" sz="1500"/>
              <a:t> that supply blood to </a:t>
            </a:r>
            <a:r>
              <a:rPr b="1" lang="en" sz="1500"/>
              <a:t>vital organs </a:t>
            </a:r>
            <a:endParaRPr b="1" sz="1500"/>
          </a:p>
        </p:txBody>
      </p:sp>
      <p:sp>
        <p:nvSpPr>
          <p:cNvPr id="130" name="Google Shape;130;p23"/>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pic>
        <p:nvPicPr>
          <p:cNvPr id="131" name="Google Shape;131;p23"/>
          <p:cNvPicPr preferRelativeResize="0"/>
          <p:nvPr/>
        </p:nvPicPr>
        <p:blipFill>
          <a:blip r:embed="rId3">
            <a:alphaModFix/>
          </a:blip>
          <a:stretch>
            <a:fillRect/>
          </a:stretch>
        </p:blipFill>
        <p:spPr>
          <a:xfrm>
            <a:off x="457200" y="1196000"/>
            <a:ext cx="3683599" cy="3683599"/>
          </a:xfrm>
          <a:prstGeom prst="rect">
            <a:avLst/>
          </a:prstGeom>
          <a:noFill/>
          <a:ln>
            <a:noFill/>
          </a:ln>
        </p:spPr>
      </p:pic>
      <p:sp>
        <p:nvSpPr>
          <p:cNvPr id="132" name="Google Shape;132;p23"/>
          <p:cNvSpPr txBox="1"/>
          <p:nvPr>
            <p:ph idx="2" type="body"/>
          </p:nvPr>
        </p:nvSpPr>
        <p:spPr>
          <a:xfrm>
            <a:off x="4674239" y="1485900"/>
            <a:ext cx="4015800" cy="3108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Over time, high blood sugar can damage blood vessels and vital organs.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Complications include heart disease, blindness, kidney disease, and more.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 good news is that lowering blood sugar lowers your risk!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546012" y="707450"/>
            <a:ext cx="8051975" cy="4277050"/>
          </a:xfrm>
          <a:prstGeom prst="rect">
            <a:avLst/>
          </a:prstGeom>
          <a:noFill/>
          <a:ln>
            <a:noFill/>
          </a:ln>
        </p:spPr>
      </p:pic>
      <p:sp>
        <p:nvSpPr>
          <p:cNvPr id="138" name="Google Shape;138;p24"/>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5"/>
          <p:cNvPicPr preferRelativeResize="0"/>
          <p:nvPr/>
        </p:nvPicPr>
        <p:blipFill>
          <a:blip r:embed="rId3">
            <a:alphaModFix/>
          </a:blip>
          <a:stretch>
            <a:fillRect/>
          </a:stretch>
        </p:blipFill>
        <p:spPr>
          <a:xfrm>
            <a:off x="1226238" y="441575"/>
            <a:ext cx="6691525" cy="4701925"/>
          </a:xfrm>
          <a:prstGeom prst="rect">
            <a:avLst/>
          </a:prstGeom>
          <a:noFill/>
          <a:ln>
            <a:noFill/>
          </a:ln>
        </p:spPr>
      </p:pic>
      <p:sp>
        <p:nvSpPr>
          <p:cNvPr id="144" name="Google Shape;144;p25"/>
          <p:cNvSpPr txBox="1"/>
          <p:nvPr>
            <p:ph idx="12" type="sldNum"/>
          </p:nvPr>
        </p:nvSpPr>
        <p:spPr>
          <a:xfrm>
            <a:off x="8556782" y="4749850"/>
            <a:ext cx="548700" cy="39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1" type="body"/>
          </p:nvPr>
        </p:nvSpPr>
        <p:spPr>
          <a:xfrm>
            <a:off x="6931025" y="683475"/>
            <a:ext cx="1997700" cy="40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DO:</a:t>
            </a:r>
            <a:endParaRPr sz="1500">
              <a:solidFill>
                <a:schemeClr val="dk1"/>
              </a:solidFill>
            </a:endParaRPr>
          </a:p>
          <a:p>
            <a:pPr indent="-298450" lvl="0" marL="457200" rtl="0" algn="l">
              <a:spcBef>
                <a:spcPts val="0"/>
              </a:spcBef>
              <a:spcAft>
                <a:spcPts val="0"/>
              </a:spcAft>
              <a:buClr>
                <a:schemeClr val="dk1"/>
              </a:buClr>
              <a:buSzPts val="1100"/>
              <a:buChar char="✅"/>
            </a:pPr>
            <a:r>
              <a:rPr lang="en" sz="1500">
                <a:solidFill>
                  <a:schemeClr val="dk1"/>
                </a:solidFill>
              </a:rPr>
              <a:t>Eat small meals and healthy snacks every 3-4 hours</a:t>
            </a:r>
            <a:endParaRPr sz="1500">
              <a:solidFill>
                <a:schemeClr val="dk1"/>
              </a:solidFill>
            </a:endParaRPr>
          </a:p>
          <a:p>
            <a:pPr indent="-298450" lvl="0" marL="457200" rtl="0" algn="l">
              <a:spcBef>
                <a:spcPts val="0"/>
              </a:spcBef>
              <a:spcAft>
                <a:spcPts val="0"/>
              </a:spcAft>
              <a:buClr>
                <a:schemeClr val="dk1"/>
              </a:buClr>
              <a:buSzPts val="1100"/>
              <a:buChar char="✅"/>
            </a:pPr>
            <a:r>
              <a:rPr lang="en" sz="1500">
                <a:solidFill>
                  <a:schemeClr val="dk1"/>
                </a:solidFill>
              </a:rPr>
              <a:t>Choose foods rich in nutrients and whole grains</a:t>
            </a:r>
            <a:endParaRPr sz="1500">
              <a:solidFill>
                <a:schemeClr val="dk1"/>
              </a:solidFill>
            </a:endParaRPr>
          </a:p>
          <a:p>
            <a:pPr indent="0" lvl="0" marL="0" rtl="0" algn="l">
              <a:spcBef>
                <a:spcPts val="0"/>
              </a:spcBef>
              <a:spcAft>
                <a:spcPts val="0"/>
              </a:spcAft>
              <a:buNone/>
            </a:pPr>
            <a:r>
              <a:rPr lang="en" sz="1500"/>
              <a:t>AVOID:</a:t>
            </a:r>
            <a:endParaRPr sz="1500"/>
          </a:p>
          <a:p>
            <a:pPr indent="-298450" lvl="0" marL="457200" rtl="0" algn="l">
              <a:spcBef>
                <a:spcPts val="0"/>
              </a:spcBef>
              <a:spcAft>
                <a:spcPts val="0"/>
              </a:spcAft>
              <a:buSzPts val="1100"/>
              <a:buChar char="⌧"/>
            </a:pPr>
            <a:r>
              <a:rPr lang="en" sz="1500"/>
              <a:t>Crash dieting</a:t>
            </a:r>
            <a:endParaRPr sz="1500"/>
          </a:p>
          <a:p>
            <a:pPr indent="-298450" lvl="0" marL="457200" rtl="0" algn="l">
              <a:spcBef>
                <a:spcPts val="0"/>
              </a:spcBef>
              <a:spcAft>
                <a:spcPts val="0"/>
              </a:spcAft>
              <a:buSzPts val="1100"/>
              <a:buChar char="⌧"/>
            </a:pPr>
            <a:r>
              <a:rPr lang="en" sz="1500"/>
              <a:t>Fasting (speak with your care team if you fast for religious reasons)</a:t>
            </a:r>
            <a:endParaRPr sz="1500"/>
          </a:p>
          <a:p>
            <a:pPr indent="-298450" lvl="0" marL="457200" rtl="0" algn="l">
              <a:spcBef>
                <a:spcPts val="0"/>
              </a:spcBef>
              <a:spcAft>
                <a:spcPts val="0"/>
              </a:spcAft>
              <a:buSzPts val="1100"/>
              <a:buChar char="⌧"/>
            </a:pPr>
            <a:r>
              <a:rPr lang="en" sz="1500"/>
              <a:t>No-carb diets</a:t>
            </a:r>
            <a:endParaRPr sz="1500"/>
          </a:p>
          <a:p>
            <a:pPr indent="0" lvl="0" marL="0" rtl="0" algn="l">
              <a:spcBef>
                <a:spcPts val="0"/>
              </a:spcBef>
              <a:spcAft>
                <a:spcPts val="0"/>
              </a:spcAft>
              <a:buNone/>
            </a:pPr>
            <a:r>
              <a:t/>
            </a:r>
            <a:endParaRPr sz="1500"/>
          </a:p>
        </p:txBody>
      </p:sp>
      <p:sp>
        <p:nvSpPr>
          <p:cNvPr id="150" name="Google Shape;150;p2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26"/>
          <p:cNvPicPr preferRelativeResize="0"/>
          <p:nvPr/>
        </p:nvPicPr>
        <p:blipFill rotWithShape="1">
          <a:blip r:embed="rId3">
            <a:alphaModFix/>
          </a:blip>
          <a:srcRect b="0" l="0" r="0" t="-5141"/>
          <a:stretch/>
        </p:blipFill>
        <p:spPr>
          <a:xfrm>
            <a:off x="75625" y="235775"/>
            <a:ext cx="6915850" cy="4907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