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6858000" cx="12192000"/>
  <p:notesSz cx="6858000" cy="9144000"/>
  <p:embeddedFontLst>
    <p:embeddedFont>
      <p:font typeface="Roboto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4" roundtripDataSignature="AMtx7mhyOF6zqBAKNA6DWeOxe+NJjtZU8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B1237AAB-0692-41BA-9E97-5E2B3922BAD0}">
  <a:tblStyle styleId="{B1237AAB-0692-41BA-9E97-5E2B3922BAD0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regular.fntdata"/><Relationship Id="rId11" Type="http://schemas.openxmlformats.org/officeDocument/2006/relationships/slide" Target="slides/slide6.xml"/><Relationship Id="rId22" Type="http://schemas.openxmlformats.org/officeDocument/2006/relationships/font" Target="fonts/Roboto-italic.fntdata"/><Relationship Id="rId10" Type="http://schemas.openxmlformats.org/officeDocument/2006/relationships/slide" Target="slides/slide5.xml"/><Relationship Id="rId21" Type="http://schemas.openxmlformats.org/officeDocument/2006/relationships/font" Target="fonts/Roboto-bold.fntdata"/><Relationship Id="rId13" Type="http://schemas.openxmlformats.org/officeDocument/2006/relationships/slide" Target="slides/slide8.xml"/><Relationship Id="rId24" Type="http://customschemas.google.com/relationships/presentationmetadata" Target="metadata"/><Relationship Id="rId12" Type="http://schemas.openxmlformats.org/officeDocument/2006/relationships/slide" Target="slides/slide7.xml"/><Relationship Id="rId23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4" name="Google Shape;254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6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6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5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6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6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0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20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5" name="Google Shape;35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21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21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2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2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8" name="Google Shape;48;p22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22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0" name="Google Shape;50;p22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3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3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4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24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Relationship Id="rId4" Type="http://schemas.openxmlformats.org/officeDocument/2006/relationships/image" Target="../media/image7.png"/><Relationship Id="rId5" Type="http://schemas.openxmlformats.org/officeDocument/2006/relationships/image" Target="../media/image6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png"/><Relationship Id="rId4" Type="http://schemas.openxmlformats.org/officeDocument/2006/relationships/hyperlink" Target="https://docs.google.com/document/d/13j9fuHzQU4jVXJloF3AVmtJU22eIGGyGtlf52Oopzt0/edit" TargetMode="External"/><Relationship Id="rId5" Type="http://schemas.openxmlformats.org/officeDocument/2006/relationships/hyperlink" Target="https://docs.google.com/document/d/17XRDA3FnDj8C2bTFeXv8fF7yIZ-RO_9xk71Poah5Ciw/edit?ts=5e8755d0" TargetMode="External"/><Relationship Id="rId6" Type="http://schemas.openxmlformats.org/officeDocument/2006/relationships/image" Target="../media/image7.png"/><Relationship Id="rId7" Type="http://schemas.openxmlformats.org/officeDocument/2006/relationships/image" Target="../media/image6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0.png"/></Relationships>
</file>

<file path=ppt/slides/_rels/slide14.xml.rels><?xml version="1.0" encoding="UTF-8" standalone="yes"?><Relationships xmlns="http://schemas.openxmlformats.org/package/2006/relationships"><Relationship Id="rId10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8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9.png"/><Relationship Id="rId8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png"/><Relationship Id="rId4" Type="http://schemas.openxmlformats.org/officeDocument/2006/relationships/image" Target="../media/image6.png"/><Relationship Id="rId10" Type="http://schemas.openxmlformats.org/officeDocument/2006/relationships/image" Target="../media/image2.png"/><Relationship Id="rId9" Type="http://schemas.openxmlformats.org/officeDocument/2006/relationships/image" Target="../media/image8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9.png"/><Relationship Id="rId8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Relationship Id="rId4" Type="http://schemas.openxmlformats.org/officeDocument/2006/relationships/hyperlink" Target="https://docs.google.com/presentation/d/1FgEYsWKa4cxqkhKjkwXFJ95tiVviWZYSOrKFLvesUyg/edit#slide=id.p" TargetMode="External"/><Relationship Id="rId5" Type="http://schemas.openxmlformats.org/officeDocument/2006/relationships/hyperlink" Target="https://docs.google.com/document/d/1R9h4azF99jfQD6kA5MNS7F18eKNr-43PWl0rfqDrtjs/edit" TargetMode="External"/><Relationship Id="rId6" Type="http://schemas.openxmlformats.org/officeDocument/2006/relationships/hyperlink" Target="https://docs.google.com/document/d/1R9h4azF99jfQD6kA5MNS7F18eKNr-43PWl0rfqDrtjs/edit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docs.google.com/document/d/1Ntq9kJGQU2kwumLjYQT1BDyv9E4DtXE4DF8MaYXviHE/edit" TargetMode="External"/><Relationship Id="rId4" Type="http://schemas.openxmlformats.org/officeDocument/2006/relationships/hyperlink" Target="https://drive.google.com/file/d/1K5Vh_GCbb-qFUPAJgt_RwWQpqWMohZhB/view" TargetMode="External"/><Relationship Id="rId5" Type="http://schemas.openxmlformats.org/officeDocument/2006/relationships/hyperlink" Target="https://drive.google.com/drive/u/1/folders/1xvhyMv030gDr1K1UkVfMXTxZJWh58PlN" TargetMode="External"/><Relationship Id="rId6" Type="http://schemas.openxmlformats.org/officeDocument/2006/relationships/hyperlink" Target="https://docs.google.com/document/d/1E_uoRDAKsqCwDqxrwqQpRy65Xm-qqcq8rgv5_yhMipQ/edit" TargetMode="External"/><Relationship Id="rId7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Relationship Id="rId4" Type="http://schemas.openxmlformats.org/officeDocument/2006/relationships/hyperlink" Target="https://docs.google.com/document/d/1QAA-s0-gxNMjq8slVgHiEed0lQpB4QYPHdUmIjJPtC0/edit?ts=5e8504c8" TargetMode="External"/><Relationship Id="rId5" Type="http://schemas.openxmlformats.org/officeDocument/2006/relationships/hyperlink" Target="https://docs.google.com/document/d/1OnXLY_YUAF1jmqOXqM8jrK7RrFZXpe_wUdCO5nroWZU/edit" TargetMode="External"/><Relationship Id="rId6" Type="http://schemas.openxmlformats.org/officeDocument/2006/relationships/hyperlink" Target="https://docs.google.com/presentation/d/1VzmPvkPIp9iaedTgWqGZv4vyTdg8g0Ixiuv3X94_va0/edit#slide=id.g71e1433e7c_13_24" TargetMode="External"/><Relationship Id="rId7" Type="http://schemas.openxmlformats.org/officeDocument/2006/relationships/hyperlink" Target="https://docs.google.com/document/d/1TJb1tf6k1Q6xUloBwdNOoPrvhQPWgmowzTyux8VaLeU/edit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docs.google.com/document/d/1lXnLmhGgyICKMtFp9cgZclDg8bBapzngnOXuCgfU1oo/edit" TargetMode="External"/><Relationship Id="rId4" Type="http://schemas.openxmlformats.org/officeDocument/2006/relationships/hyperlink" Target="https://docs.google.com/document/d/1msNRzdOQaBjIFaSwVIjJT-UbUw98S19Y/edit" TargetMode="External"/><Relationship Id="rId5" Type="http://schemas.openxmlformats.org/officeDocument/2006/relationships/hyperlink" Target="https://docs.google.com/document/d/18imHwGBdRhTeJSk94ZR71QG8eOAcR-dK-TlEAj6ONtE/edit" TargetMode="External"/><Relationship Id="rId6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1" Type="http://schemas.openxmlformats.org/officeDocument/2006/relationships/hyperlink" Target="https://docs.google.com/document/d/1b0Yqd6jFVhMza1HrJqyJn_tjC5-m5mvyz5wCa27oA2k/edit?usp=sharing" TargetMode="External"/><Relationship Id="rId10" Type="http://schemas.openxmlformats.org/officeDocument/2006/relationships/hyperlink" Target="https://docs.google.com/document/d/1ZtLmBX9wuAoEObYF92bmAhE9sGwG2NcTIAPtNNbHeQk/edit" TargetMode="External"/><Relationship Id="rId13" Type="http://schemas.openxmlformats.org/officeDocument/2006/relationships/image" Target="../media/image9.png"/><Relationship Id="rId12" Type="http://schemas.openxmlformats.org/officeDocument/2006/relationships/hyperlink" Target="https://docs.google.com/document/d/1NAZBJAwwx_XVLNAxsrPRynCzEfeKQIrrG9g7YbwLOLY/edit" TargetMode="External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docs.google.com/document/d/1Djb35Qbxr8kCY13Y4eYouR--RCw5kFHO5nusw9RU4lg/edit" TargetMode="External"/><Relationship Id="rId4" Type="http://schemas.openxmlformats.org/officeDocument/2006/relationships/hyperlink" Target="https://docs.google.com/presentation/d/13e135oSyXWTJkwqspP82_kDR1M1SiFfLjOQfS8f_Ltc/edit#slide=id.p1" TargetMode="External"/><Relationship Id="rId9" Type="http://schemas.openxmlformats.org/officeDocument/2006/relationships/hyperlink" Target="https://docs.google.com/document/d/1EyXYfTuv15KAoWEXju9mIR5IBIY1gP0r5PeKL71ejyI/edit?ts=5e83e2ce" TargetMode="External"/><Relationship Id="rId14" Type="http://schemas.openxmlformats.org/officeDocument/2006/relationships/image" Target="../media/image2.png"/><Relationship Id="rId5" Type="http://schemas.openxmlformats.org/officeDocument/2006/relationships/hyperlink" Target="https://docs.google.com/document/d/1TJXdFc_-zSfphxoXUC0J5y9mRVkv2hmk64HuswE9SwE/edit" TargetMode="External"/><Relationship Id="rId6" Type="http://schemas.openxmlformats.org/officeDocument/2006/relationships/hyperlink" Target="https://docs.google.com/document/d/14STRzYtJSmYDHDe9kDANFXUVIoxGr6jfR-IUPeqSjXI/edit" TargetMode="External"/><Relationship Id="rId7" Type="http://schemas.openxmlformats.org/officeDocument/2006/relationships/hyperlink" Target="https://docs.google.com/presentation/d/1iNP5tKb5jxteyQwevBoUoxbqD3UN3mGwahYphUQixEY/edit#slide=id.p1" TargetMode="External"/><Relationship Id="rId8" Type="http://schemas.openxmlformats.org/officeDocument/2006/relationships/hyperlink" Target="https://docs.google.com/document/d/1prsAfCVxL4oxurEmIbXaaqIi3uwEJE2DduNYnyC0FvU/edit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/>
              <a:t>CHA Covid-19 Response</a:t>
            </a:r>
            <a:br>
              <a:rPr lang="en-US"/>
            </a:br>
            <a:r>
              <a:rPr lang="en-US"/>
              <a:t>Continuum of Care Strategy</a:t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524000" y="4764946"/>
            <a:ext cx="9144000" cy="4928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800"/>
              <a:t>Goal: Save as many lives and life-years as possible</a:t>
            </a:r>
            <a:endParaRPr/>
          </a:p>
        </p:txBody>
      </p:sp>
      <p:pic>
        <p:nvPicPr>
          <p:cNvPr id="86" name="Google Shape;8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19613" y="5478462"/>
            <a:ext cx="3152775" cy="51435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"/>
          <p:cNvSpPr txBox="1"/>
          <p:nvPr/>
        </p:nvSpPr>
        <p:spPr>
          <a:xfrm>
            <a:off x="5273878" y="5992812"/>
            <a:ext cx="164424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4.6.20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0"/>
          <p:cNvSpPr txBox="1"/>
          <p:nvPr>
            <p:ph type="title"/>
          </p:nvPr>
        </p:nvSpPr>
        <p:spPr>
          <a:xfrm>
            <a:off x="2059085" y="535377"/>
            <a:ext cx="8570469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40"/>
              <a:buFont typeface="Calibri"/>
              <a:buNone/>
            </a:pPr>
            <a:r>
              <a:rPr lang="en-US" sz="3240" u="sng"/>
              <a:t>Acute Care</a:t>
            </a:r>
            <a:br>
              <a:rPr lang="en-US" sz="3240" u="sng"/>
            </a:br>
            <a:r>
              <a:rPr lang="en-US" sz="2790" u="sng"/>
              <a:t>Goals:</a:t>
            </a:r>
            <a:r>
              <a:rPr lang="en-US" sz="2790"/>
              <a:t>  Provide inpatient and intensive care services to a maximal number of COVID-19 infected patients who need and can benefit from those services</a:t>
            </a:r>
            <a:br>
              <a:rPr lang="en-US" sz="2790"/>
            </a:br>
            <a:r>
              <a:rPr lang="en-US" sz="2790"/>
              <a:t>Steward resources &amp; supplies effectively</a:t>
            </a:r>
            <a:endParaRPr sz="2790" u="sng"/>
          </a:p>
        </p:txBody>
      </p:sp>
      <p:sp>
        <p:nvSpPr>
          <p:cNvPr id="210" name="Google Shape;210;p10"/>
          <p:cNvSpPr txBox="1"/>
          <p:nvPr/>
        </p:nvSpPr>
        <p:spPr>
          <a:xfrm>
            <a:off x="371213" y="2340528"/>
            <a:ext cx="4846040" cy="25853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COVID-19 Strategy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Escalation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Expand acute care capacity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p10"/>
          <p:cNvSpPr txBox="1"/>
          <p:nvPr/>
        </p:nvSpPr>
        <p:spPr>
          <a:xfrm>
            <a:off x="5754848" y="2340528"/>
            <a:ext cx="6098796" cy="28623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Action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Escalation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Covid Care inpatient units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Expanded inpatient, critical care and ICU capacity</a:t>
            </a:r>
            <a:endParaRPr/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Primary Care: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Redeployment of over 200 staff and providers to acute care activities.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12" name="Google Shape;212;p10"/>
          <p:cNvCxnSpPr/>
          <p:nvPr/>
        </p:nvCxnSpPr>
        <p:spPr>
          <a:xfrm>
            <a:off x="2878822" y="2508308"/>
            <a:ext cx="2876026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Dot"/>
            <a:miter lim="800000"/>
            <a:headEnd len="sm" w="sm" type="none"/>
            <a:tailEnd len="med" w="med" type="triangle"/>
          </a:ln>
        </p:spPr>
      </p:cxnSp>
      <p:grpSp>
        <p:nvGrpSpPr>
          <p:cNvPr id="213" name="Google Shape;213;p10"/>
          <p:cNvGrpSpPr/>
          <p:nvPr/>
        </p:nvGrpSpPr>
        <p:grpSpPr>
          <a:xfrm>
            <a:off x="10613574" y="327940"/>
            <a:ext cx="1146805" cy="1560325"/>
            <a:chOff x="3178034" y="1948510"/>
            <a:chExt cx="1359902" cy="1897974"/>
          </a:xfrm>
        </p:grpSpPr>
        <p:sp>
          <p:nvSpPr>
            <p:cNvPr id="214" name="Google Shape;214;p10"/>
            <p:cNvSpPr/>
            <p:nvPr/>
          </p:nvSpPr>
          <p:spPr>
            <a:xfrm>
              <a:off x="3560827" y="1948510"/>
              <a:ext cx="594300" cy="594300"/>
            </a:xfrm>
            <a:prstGeom prst="ellipse">
              <a:avLst/>
            </a:prstGeom>
            <a:noFill/>
            <a:ln cap="flat" cmpd="sng" w="38100">
              <a:solidFill>
                <a:srgbClr val="85858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5" name="Google Shape;215;p10"/>
            <p:cNvSpPr txBox="1"/>
            <p:nvPr/>
          </p:nvSpPr>
          <p:spPr>
            <a:xfrm>
              <a:off x="3178034" y="2652285"/>
              <a:ext cx="13599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58585"/>
                </a:buClr>
                <a:buSzPts val="1000"/>
                <a:buFont typeface="Roboto"/>
                <a:buNone/>
              </a:pPr>
              <a:r>
                <a:rPr b="1" lang="en-US" sz="1000">
                  <a:solidFill>
                    <a:srgbClr val="858585"/>
                  </a:solidFill>
                  <a:latin typeface="Roboto"/>
                  <a:ea typeface="Roboto"/>
                  <a:cs typeface="Roboto"/>
                  <a:sym typeface="Roboto"/>
                </a:rPr>
                <a:t>Escalation</a:t>
              </a:r>
              <a:endParaRPr b="1" sz="1000">
                <a:solidFill>
                  <a:srgbClr val="858585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16" name="Google Shape;216;p10"/>
            <p:cNvSpPr txBox="1"/>
            <p:nvPr/>
          </p:nvSpPr>
          <p:spPr>
            <a:xfrm>
              <a:off x="3178036" y="3109084"/>
              <a:ext cx="1359900" cy="73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Clr>
                  <a:schemeClr val="dk1"/>
                </a:buClr>
                <a:buSzPts val="800"/>
                <a:buFont typeface="Calibri"/>
                <a:buNone/>
              </a:pPr>
              <a:r>
                <a:t/>
              </a:r>
              <a:endParaRPr sz="800">
                <a:solidFill>
                  <a:srgbClr val="858585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17" name="Google Shape;217;p10"/>
            <p:cNvSpPr txBox="1"/>
            <p:nvPr/>
          </p:nvSpPr>
          <p:spPr>
            <a:xfrm>
              <a:off x="3639577" y="2109685"/>
              <a:ext cx="436800" cy="32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Clr>
                  <a:schemeClr val="dk1"/>
                </a:buClr>
                <a:buSzPts val="800"/>
                <a:buFont typeface="Calibri"/>
                <a:buNone/>
              </a:pPr>
              <a:r>
                <a:t/>
              </a:r>
              <a:endParaRPr b="1" sz="800">
                <a:solidFill>
                  <a:srgbClr val="858585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pic>
        <p:nvPicPr>
          <p:cNvPr descr="A picture containing drawing&#10;&#10;Description automatically generated" id="218" name="Google Shape;218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31621" y="365124"/>
            <a:ext cx="1627464" cy="12205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picture containing drawing&#10;&#10;Description automatically generated" id="223" name="Google Shape;223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27210" y="113397"/>
            <a:ext cx="1627464" cy="1220598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11"/>
          <p:cNvSpPr txBox="1"/>
          <p:nvPr/>
        </p:nvSpPr>
        <p:spPr>
          <a:xfrm>
            <a:off x="3255630" y="359749"/>
            <a:ext cx="7493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90"/>
              <a:buFont typeface="Calibri"/>
              <a:buNone/>
            </a:pPr>
            <a:r>
              <a:rPr lang="en-US" sz="279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Palliative Care</a:t>
            </a:r>
            <a:endParaRPr/>
          </a:p>
          <a:p>
            <a:pPr indent="0" lvl="0" marL="0" marR="0" rt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90"/>
              <a:buFont typeface="Calibri"/>
              <a:buNone/>
            </a:pPr>
            <a:r>
              <a:t/>
            </a:r>
            <a:endParaRPr sz="279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90"/>
              <a:buFont typeface="Calibri"/>
              <a:buNone/>
            </a:pPr>
            <a:r>
              <a:rPr lang="en-US" sz="279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Goals:</a:t>
            </a:r>
            <a:r>
              <a:rPr lang="en-US" sz="279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Support as many Covid-19 cases as possible</a:t>
            </a:r>
            <a:br>
              <a:rPr lang="en-US" sz="279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79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Steward resources &amp; supplies effectively </a:t>
            </a:r>
            <a:endParaRPr sz="279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Google Shape;225;p11"/>
          <p:cNvSpPr txBox="1"/>
          <p:nvPr/>
        </p:nvSpPr>
        <p:spPr>
          <a:xfrm>
            <a:off x="338356" y="2491530"/>
            <a:ext cx="4846040" cy="31393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COVID-19 Strategy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Follow up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Palliative and hospice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p11"/>
          <p:cNvSpPr txBox="1"/>
          <p:nvPr/>
        </p:nvSpPr>
        <p:spPr>
          <a:xfrm>
            <a:off x="5754848" y="2340528"/>
            <a:ext cx="6098796" cy="28623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Action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Follow up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Hospital-based comfort care units</a:t>
            </a:r>
            <a:endParaRPr/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Primary Care: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Provider support for hospice nurses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Televisit and remote support for patient choosing palliative care measures at home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27" name="Google Shape;227;p11"/>
          <p:cNvCxnSpPr>
            <a:stCxn id="225" idx="0"/>
          </p:cNvCxnSpPr>
          <p:nvPr/>
        </p:nvCxnSpPr>
        <p:spPr>
          <a:xfrm>
            <a:off x="2761376" y="2491530"/>
            <a:ext cx="28761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Dot"/>
            <a:miter lim="800000"/>
            <a:headEnd len="sm" w="sm" type="none"/>
            <a:tailEnd len="med" w="med" type="triangle"/>
          </a:ln>
        </p:spPr>
      </p:cxnSp>
      <p:pic>
        <p:nvPicPr>
          <p:cNvPr descr="A picture containing toy, sign&#10;&#10;Description automatically generated" id="228" name="Google Shape;228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47766" y="214917"/>
            <a:ext cx="1949891" cy="116018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sign&#10;&#10;Description automatically generated" id="229" name="Google Shape;229;p1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470860" y="802974"/>
            <a:ext cx="1036877" cy="100771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30" name="Google Shape;230;p11"/>
          <p:cNvGrpSpPr/>
          <p:nvPr/>
        </p:nvGrpSpPr>
        <p:grpSpPr>
          <a:xfrm>
            <a:off x="10513694" y="320989"/>
            <a:ext cx="1105062" cy="1560325"/>
            <a:chOff x="4557650" y="1948510"/>
            <a:chExt cx="1310403" cy="1897975"/>
          </a:xfrm>
        </p:grpSpPr>
        <p:sp>
          <p:nvSpPr>
            <p:cNvPr id="231" name="Google Shape;231;p11"/>
            <p:cNvSpPr/>
            <p:nvPr/>
          </p:nvSpPr>
          <p:spPr>
            <a:xfrm>
              <a:off x="4915703" y="1948510"/>
              <a:ext cx="594300" cy="594300"/>
            </a:xfrm>
            <a:prstGeom prst="ellipse">
              <a:avLst/>
            </a:prstGeom>
            <a:noFill/>
            <a:ln cap="flat" cmpd="sng" w="38100">
              <a:solidFill>
                <a:srgbClr val="85858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2" name="Google Shape;232;p11"/>
            <p:cNvSpPr txBox="1"/>
            <p:nvPr/>
          </p:nvSpPr>
          <p:spPr>
            <a:xfrm>
              <a:off x="4557650" y="2652285"/>
              <a:ext cx="13104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58585"/>
                </a:buClr>
                <a:buSzPts val="1000"/>
                <a:buFont typeface="Roboto"/>
                <a:buNone/>
              </a:pPr>
              <a:r>
                <a:rPr b="1" lang="en-US" sz="1000">
                  <a:solidFill>
                    <a:srgbClr val="858585"/>
                  </a:solidFill>
                  <a:latin typeface="Roboto"/>
                  <a:ea typeface="Roboto"/>
                  <a:cs typeface="Roboto"/>
                  <a:sym typeface="Roboto"/>
                </a:rPr>
                <a:t>Follow up</a:t>
              </a:r>
              <a:endParaRPr b="1" sz="1000">
                <a:solidFill>
                  <a:srgbClr val="858585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33" name="Google Shape;233;p11"/>
            <p:cNvSpPr txBox="1"/>
            <p:nvPr/>
          </p:nvSpPr>
          <p:spPr>
            <a:xfrm>
              <a:off x="4557653" y="3109085"/>
              <a:ext cx="1310400" cy="73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Clr>
                  <a:schemeClr val="dk1"/>
                </a:buClr>
                <a:buSzPts val="800"/>
                <a:buFont typeface="Calibri"/>
                <a:buNone/>
              </a:pPr>
              <a:r>
                <a:t/>
              </a:r>
              <a:endParaRPr sz="800">
                <a:solidFill>
                  <a:srgbClr val="858585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34" name="Google Shape;234;p11"/>
            <p:cNvSpPr txBox="1"/>
            <p:nvPr/>
          </p:nvSpPr>
          <p:spPr>
            <a:xfrm>
              <a:off x="4994453" y="2109685"/>
              <a:ext cx="436800" cy="32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Clr>
                  <a:schemeClr val="dk1"/>
                </a:buClr>
                <a:buSzPts val="800"/>
                <a:buFont typeface="Calibri"/>
                <a:buNone/>
              </a:pPr>
              <a:r>
                <a:t/>
              </a:r>
              <a:endParaRPr b="1" sz="800">
                <a:solidFill>
                  <a:srgbClr val="858585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picture containing drawing&#10;&#10;Description automatically generated" id="239" name="Google Shape;239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03406" y="54500"/>
            <a:ext cx="1627464" cy="1220598"/>
          </a:xfrm>
          <a:prstGeom prst="rect">
            <a:avLst/>
          </a:prstGeom>
          <a:noFill/>
          <a:ln>
            <a:noFill/>
          </a:ln>
        </p:spPr>
      </p:pic>
      <p:sp>
        <p:nvSpPr>
          <p:cNvPr id="240" name="Google Shape;240;p12"/>
          <p:cNvSpPr txBox="1"/>
          <p:nvPr/>
        </p:nvSpPr>
        <p:spPr>
          <a:xfrm>
            <a:off x="3067448" y="122577"/>
            <a:ext cx="7653692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US" sz="2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Continuing Care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sz="2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US" sz="2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Goals: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Support as many Covid-19 cases as possible</a:t>
            </a:r>
            <a:b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Steward resources &amp; supplies effectively</a:t>
            </a:r>
            <a:b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Continue non-Covid critical services</a:t>
            </a:r>
            <a:endParaRPr sz="2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p12"/>
          <p:cNvSpPr txBox="1"/>
          <p:nvPr/>
        </p:nvSpPr>
        <p:spPr>
          <a:xfrm>
            <a:off x="338356" y="2491530"/>
            <a:ext cx="4468536" cy="45243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COVID-19 Strategy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Follow up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Longitudinal monitoring for recovery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Behavioral health support </a:t>
            </a:r>
            <a:endParaRPr/>
          </a:p>
          <a:p>
            <a:pPr indent="-2286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Essential Medical Care Strategy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 Chronic disease &amp; behavioral health essential care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" name="Google Shape;242;p12"/>
          <p:cNvSpPr txBox="1"/>
          <p:nvPr/>
        </p:nvSpPr>
        <p:spPr>
          <a:xfrm>
            <a:off x="5754848" y="2340528"/>
            <a:ext cx="6098796" cy="42473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Action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Primary Care: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Community management group monitoring moderate and high risk cases until recovery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Behavioral Health </a:t>
            </a: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support mobilized for patient and family needs. </a:t>
            </a:r>
            <a:endParaRPr/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Action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-US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Specialist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e-consults &amp; urgent televisits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Primary Care: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Registry use for chronic disease proactive outreach and management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43" name="Google Shape;243;p12"/>
          <p:cNvCxnSpPr/>
          <p:nvPr/>
        </p:nvCxnSpPr>
        <p:spPr>
          <a:xfrm>
            <a:off x="2878822" y="2525086"/>
            <a:ext cx="2876026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Dot"/>
            <a:miter lim="800000"/>
            <a:headEnd len="sm" w="sm" type="none"/>
            <a:tailEnd len="med" w="med" type="triangle"/>
          </a:ln>
        </p:spPr>
      </p:cxnSp>
      <p:pic>
        <p:nvPicPr>
          <p:cNvPr descr="A picture containing toy, sign&#10;&#10;Description automatically generated" id="244" name="Google Shape;244;p1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47766" y="214917"/>
            <a:ext cx="1949891" cy="116018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sign&#10;&#10;Description automatically generated" id="245" name="Google Shape;245;p1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470860" y="802974"/>
            <a:ext cx="1036877" cy="100771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46" name="Google Shape;246;p12"/>
          <p:cNvGrpSpPr/>
          <p:nvPr/>
        </p:nvGrpSpPr>
        <p:grpSpPr>
          <a:xfrm>
            <a:off x="10513694" y="320989"/>
            <a:ext cx="1105062" cy="1560325"/>
            <a:chOff x="4557650" y="1948510"/>
            <a:chExt cx="1310403" cy="1897975"/>
          </a:xfrm>
        </p:grpSpPr>
        <p:sp>
          <p:nvSpPr>
            <p:cNvPr id="247" name="Google Shape;247;p12"/>
            <p:cNvSpPr/>
            <p:nvPr/>
          </p:nvSpPr>
          <p:spPr>
            <a:xfrm>
              <a:off x="4915703" y="1948510"/>
              <a:ext cx="594300" cy="594300"/>
            </a:xfrm>
            <a:prstGeom prst="ellipse">
              <a:avLst/>
            </a:prstGeom>
            <a:noFill/>
            <a:ln cap="flat" cmpd="sng" w="38100">
              <a:solidFill>
                <a:srgbClr val="85858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8" name="Google Shape;248;p12"/>
            <p:cNvSpPr txBox="1"/>
            <p:nvPr/>
          </p:nvSpPr>
          <p:spPr>
            <a:xfrm>
              <a:off x="4557650" y="2652285"/>
              <a:ext cx="13104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58585"/>
                </a:buClr>
                <a:buSzPts val="1000"/>
                <a:buFont typeface="Roboto"/>
                <a:buNone/>
              </a:pPr>
              <a:r>
                <a:rPr b="1" lang="en-US" sz="1000">
                  <a:solidFill>
                    <a:srgbClr val="858585"/>
                  </a:solidFill>
                  <a:latin typeface="Roboto"/>
                  <a:ea typeface="Roboto"/>
                  <a:cs typeface="Roboto"/>
                  <a:sym typeface="Roboto"/>
                </a:rPr>
                <a:t>Follow up</a:t>
              </a:r>
              <a:endParaRPr b="1" sz="1000">
                <a:solidFill>
                  <a:srgbClr val="858585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49" name="Google Shape;249;p12"/>
            <p:cNvSpPr txBox="1"/>
            <p:nvPr/>
          </p:nvSpPr>
          <p:spPr>
            <a:xfrm>
              <a:off x="4557653" y="3109085"/>
              <a:ext cx="1310400" cy="73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Clr>
                  <a:schemeClr val="dk1"/>
                </a:buClr>
                <a:buSzPts val="800"/>
                <a:buFont typeface="Calibri"/>
                <a:buNone/>
              </a:pPr>
              <a:r>
                <a:t/>
              </a:r>
              <a:endParaRPr sz="800">
                <a:solidFill>
                  <a:srgbClr val="858585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50" name="Google Shape;250;p12"/>
            <p:cNvSpPr txBox="1"/>
            <p:nvPr/>
          </p:nvSpPr>
          <p:spPr>
            <a:xfrm>
              <a:off x="4994453" y="2109685"/>
              <a:ext cx="436800" cy="32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Clr>
                  <a:schemeClr val="dk1"/>
                </a:buClr>
                <a:buSzPts val="800"/>
                <a:buFont typeface="Calibri"/>
                <a:buNone/>
              </a:pPr>
              <a:r>
                <a:t/>
              </a:r>
              <a:endParaRPr b="1" sz="800">
                <a:solidFill>
                  <a:srgbClr val="858585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cxnSp>
        <p:nvCxnSpPr>
          <p:cNvPr id="251" name="Google Shape;251;p12"/>
          <p:cNvCxnSpPr/>
          <p:nvPr/>
        </p:nvCxnSpPr>
        <p:spPr>
          <a:xfrm>
            <a:off x="3540154" y="4422396"/>
            <a:ext cx="2214694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Dot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" name="Google Shape;256;p13"/>
          <p:cNvGraphicFramePr/>
          <p:nvPr/>
        </p:nvGraphicFramePr>
        <p:xfrm>
          <a:off x="612397" y="92278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{B1237AAB-0692-41BA-9E97-5E2B3922BAD0}</a:tableStyleId>
              </a:tblPr>
              <a:tblGrid>
                <a:gridCol w="2357600"/>
                <a:gridCol w="8397100"/>
              </a:tblGrid>
              <a:tr h="2608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WAVE</a:t>
                      </a:r>
                      <a:endParaRPr/>
                    </a:p>
                  </a:txBody>
                  <a:tcPr marT="11800" marB="11800" marR="17700" marL="177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CHECKLIST</a:t>
                      </a:r>
                      <a:endParaRPr/>
                    </a:p>
                  </a:txBody>
                  <a:tcPr marT="11800" marB="11800" marR="17700" marL="177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260800">
                <a:tc row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1: SIGNAL</a:t>
                      </a:r>
                      <a:endParaRPr/>
                    </a:p>
                  </a:txBody>
                  <a:tcPr marT="11800" marB="11800" marR="17700" marL="177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 Televisits Implemented</a:t>
                      </a:r>
                      <a:endParaRPr/>
                    </a:p>
                  </a:txBody>
                  <a:tcPr marT="11800" marB="11800" marR="17700" marL="177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E599"/>
                    </a:solidFill>
                  </a:tcPr>
                </a:tc>
              </a:tr>
              <a:tr h="260800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 Cancel and postpone non-essential visits</a:t>
                      </a:r>
                      <a:endParaRPr/>
                    </a:p>
                  </a:txBody>
                  <a:tcPr marT="11800" marB="11800" marR="17700" marL="177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E599"/>
                    </a:solidFill>
                  </a:tcPr>
                </a:tc>
              </a:tr>
              <a:tr h="260800">
                <a:tc rowSpan="5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2: SPREAD</a:t>
                      </a:r>
                      <a:endParaRPr/>
                    </a:p>
                  </a:txBody>
                  <a:tcPr marT="11800" marB="11800" marR="17700" marL="177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 Educate on: Social distancing, handwashing</a:t>
                      </a:r>
                      <a:endParaRPr/>
                    </a:p>
                  </a:txBody>
                  <a:tcPr marT="11800" marB="11800" marR="17700" marL="177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</a:tr>
              <a:tr h="260800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 Complete virtual care with televisits </a:t>
                      </a:r>
                      <a:endParaRPr/>
                    </a:p>
                  </a:txBody>
                  <a:tcPr marT="11800" marB="11800" marR="17700" marL="177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</a:tr>
              <a:tr h="352075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 Skeleton crew for onsite necessary visits</a:t>
                      </a:r>
                      <a:endParaRPr/>
                    </a:p>
                  </a:txBody>
                  <a:tcPr marT="11800" marB="11800" marR="17700" marL="177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</a:tr>
              <a:tr h="260800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4. Pro-active outreach to vulnerable patients</a:t>
                      </a:r>
                      <a:endParaRPr/>
                    </a:p>
                  </a:txBody>
                  <a:tcPr marT="11800" marB="11800" marR="17700" marL="177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</a:tr>
              <a:tr h="261700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5. Consistent contact and telehealth management for COVID-19 cases at home</a:t>
                      </a:r>
                      <a:br>
                        <a:rPr b="0" lang="en-U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b="0" lang="en-U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a. All phases of disease</a:t>
                      </a:r>
                      <a:endParaRPr/>
                    </a:p>
                  </a:txBody>
                  <a:tcPr marT="11800" marB="11800" marR="17700" marL="177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</a:tr>
              <a:tr h="260800">
                <a:tc rowSpan="4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 ACUTE</a:t>
                      </a:r>
                      <a:endParaRPr/>
                    </a:p>
                  </a:txBody>
                  <a:tcPr marT="11800" marB="11800" marR="17700" marL="177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5A6B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 Continue all Wave 2 activities</a:t>
                      </a:r>
                      <a:endParaRPr/>
                    </a:p>
                  </a:txBody>
                  <a:tcPr marT="11800" marB="11800" marR="17700" marL="177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5A6BD"/>
                    </a:solidFill>
                  </a:tcPr>
                </a:tc>
              </a:tr>
              <a:tr h="261700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 Protocols &amp; Implementation of triage to testing, in person visit, ED, (admissions), and home care</a:t>
                      </a:r>
                      <a:endParaRPr/>
                    </a:p>
                  </a:txBody>
                  <a:tcPr marT="11800" marB="11800" marR="17700" marL="177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5A6BD"/>
                    </a:solidFill>
                  </a:tcPr>
                </a:tc>
              </a:tr>
              <a:tr h="260800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 Run outpatient testing and in person visits for COVID-19 symptoms</a:t>
                      </a:r>
                      <a:endParaRPr/>
                    </a:p>
                  </a:txBody>
                  <a:tcPr marT="11800" marB="11800" marR="17700" marL="177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5A6BD"/>
                    </a:solidFill>
                  </a:tcPr>
                </a:tc>
              </a:tr>
              <a:tr h="541150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4. Home management of ill patients.</a:t>
                      </a:r>
                      <a:br>
                        <a:rPr b="0" lang="en-U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b="0" lang="en-U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a. COVID-19 community management</a:t>
                      </a:r>
                      <a:br>
                        <a:rPr b="0" lang="en-U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b="0" lang="en-U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b. Non-infectious conditions managed at home</a:t>
                      </a:r>
                      <a:br>
                        <a:rPr b="0" lang="en-U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b="0" lang="en-U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c. Home hospice </a:t>
                      </a:r>
                      <a:endParaRPr/>
                    </a:p>
                  </a:txBody>
                  <a:tcPr marT="11800" marB="11800" marR="17700" marL="177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5A6BD"/>
                    </a:solidFill>
                  </a:tcPr>
                </a:tc>
              </a:tr>
              <a:tr h="2608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4. CONVALESCENT</a:t>
                      </a:r>
                      <a:endParaRPr/>
                    </a:p>
                  </a:txBody>
                  <a:tcPr marT="11800" marB="11800" marR="17700" marL="17700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 Post-hospital discharge patient care at home or in community settings</a:t>
                      </a:r>
                      <a:endParaRPr/>
                    </a:p>
                  </a:txBody>
                  <a:tcPr marT="11800" marB="11800" marR="17700" marL="177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260800">
                <a:tc rowSpan="4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5. RESILIENCY </a:t>
                      </a:r>
                      <a:endParaRPr/>
                    </a:p>
                  </a:txBody>
                  <a:tcPr marT="11800" marB="11800" marR="17700" marL="177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 Partner with communities on social interventions</a:t>
                      </a:r>
                      <a:endParaRPr/>
                    </a:p>
                  </a:txBody>
                  <a:tcPr marT="11800" marB="11800" marR="17700" marL="177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</a:tr>
              <a:tr h="260800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 Screen and manage behavioral health care</a:t>
                      </a:r>
                      <a:endParaRPr/>
                    </a:p>
                  </a:txBody>
                  <a:tcPr marT="11800" marB="11800" marR="17700" marL="177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</a:tr>
              <a:tr h="260800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 Address health care worker moral injury &amp; trauma</a:t>
                      </a:r>
                      <a:endParaRPr/>
                    </a:p>
                  </a:txBody>
                  <a:tcPr marT="11800" marB="11800" marR="17700" marL="177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</a:tr>
              <a:tr h="260800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U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4. Hold and hardwire advantageous operating gains</a:t>
                      </a:r>
                      <a:endParaRPr/>
                    </a:p>
                  </a:txBody>
                  <a:tcPr marT="11800" marB="11800" marR="17700" marL="17700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</a:tr>
            </a:tbl>
          </a:graphicData>
        </a:graphic>
      </p:graphicFrame>
      <p:sp>
        <p:nvSpPr>
          <p:cNvPr id="257" name="Google Shape;257;p13"/>
          <p:cNvSpPr txBox="1"/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Ambulatory Strategy for 5 Phases of Response:</a:t>
            </a:r>
            <a:endParaRPr/>
          </a:p>
        </p:txBody>
      </p:sp>
      <p:pic>
        <p:nvPicPr>
          <p:cNvPr descr="A close up of a logo&#10;&#10;Description automatically generated" id="258" name="Google Shape;258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96446" y="1224925"/>
            <a:ext cx="326209" cy="35694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logo&#10;&#10;Description automatically generated" id="259" name="Google Shape;259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78010" y="1469418"/>
            <a:ext cx="326209" cy="35694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logo&#10;&#10;Description automatically generated" id="260" name="Google Shape;260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78010" y="1713737"/>
            <a:ext cx="326209" cy="35694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logo&#10;&#10;Description automatically generated" id="261" name="Google Shape;261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78010" y="1997978"/>
            <a:ext cx="326209" cy="35694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logo&#10;&#10;Description automatically generated" id="262" name="Google Shape;262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50046" y="2283956"/>
            <a:ext cx="326209" cy="35694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logo&#10;&#10;Description automatically generated" id="263" name="Google Shape;263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50046" y="2623785"/>
            <a:ext cx="326209" cy="35694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logo&#10;&#10;Description automatically generated" id="264" name="Google Shape;264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90112" y="2928585"/>
            <a:ext cx="326209" cy="35694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logo&#10;&#10;Description automatically generated" id="265" name="Google Shape;265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50046" y="3684922"/>
            <a:ext cx="326209" cy="35694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logo&#10;&#10;Description automatically generated" id="266" name="Google Shape;266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83603" y="3929415"/>
            <a:ext cx="326209" cy="35694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logo&#10;&#10;Description automatically generated" id="267" name="Google Shape;267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83645" y="4383020"/>
            <a:ext cx="326209" cy="35694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logo&#10;&#10;Description automatically generated" id="268" name="Google Shape;268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89195" y="4590237"/>
            <a:ext cx="326209" cy="35694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logo&#10;&#10;Description automatically generated" id="269" name="Google Shape;269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89195" y="3415120"/>
            <a:ext cx="326209" cy="35694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logo&#10;&#10;Description automatically generated" id="270" name="Google Shape;270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59978" y="5756738"/>
            <a:ext cx="255426" cy="279493"/>
          </a:xfrm>
          <a:prstGeom prst="rect">
            <a:avLst/>
          </a:prstGeom>
          <a:noFill/>
          <a:ln>
            <a:noFill/>
          </a:ln>
        </p:spPr>
      </p:pic>
      <p:sp>
        <p:nvSpPr>
          <p:cNvPr id="271" name="Google Shape;271;p13"/>
          <p:cNvSpPr txBox="1"/>
          <p:nvPr/>
        </p:nvSpPr>
        <p:spPr>
          <a:xfrm>
            <a:off x="9760353" y="365137"/>
            <a:ext cx="1644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4.6.20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picture containing toy, sign&#10;&#10;Description automatically generated" id="276" name="Google Shape;276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19553" y="727338"/>
            <a:ext cx="1949891" cy="116018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sign&#10;&#10;Description automatically generated" id="277" name="Google Shape;277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414137" y="838214"/>
            <a:ext cx="965588" cy="93843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drawing&#10;&#10;Description automatically generated" id="278" name="Google Shape;278;p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9455336" y="697129"/>
            <a:ext cx="1627464" cy="122059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sign&#10;&#10;Description automatically generated" id="279" name="Google Shape;279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8573198" y="1143486"/>
            <a:ext cx="975010" cy="90874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building, box&#10;&#10;Description automatically generated" id="280" name="Google Shape;280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291788" y="792416"/>
            <a:ext cx="1082879" cy="108287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logo&#10;&#10;Description automatically generated" id="281" name="Google Shape;281;p14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4924418" y="896441"/>
            <a:ext cx="838952" cy="94529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2" name="Google Shape;282;p14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460516" y="2740939"/>
            <a:ext cx="9035055" cy="157290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drawing&#10;&#10;Description automatically generated" id="283" name="Google Shape;283;p14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6183587" y="958719"/>
            <a:ext cx="750271" cy="75027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84" name="Google Shape;284;p14"/>
          <p:cNvCxnSpPr>
            <a:stCxn id="278" idx="3"/>
            <a:endCxn id="276" idx="2"/>
          </p:cNvCxnSpPr>
          <p:nvPr/>
        </p:nvCxnSpPr>
        <p:spPr>
          <a:xfrm flipH="1">
            <a:off x="1894400" y="1307428"/>
            <a:ext cx="9188400" cy="580200"/>
          </a:xfrm>
          <a:prstGeom prst="bentConnector4">
            <a:avLst>
              <a:gd fmla="val -2488" name="adj1"/>
              <a:gd fmla="val 144588" name="adj2"/>
            </a:avLst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85" name="Google Shape;285;p14"/>
          <p:cNvCxnSpPr>
            <a:endCxn id="277" idx="2"/>
          </p:cNvCxnSpPr>
          <p:nvPr/>
        </p:nvCxnSpPr>
        <p:spPr>
          <a:xfrm rot="10800000">
            <a:off x="3896931" y="1776645"/>
            <a:ext cx="0" cy="379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picture containing toy, sign&#10;&#10;Description automatically generated" id="92" name="Google Shape;9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19553" y="727338"/>
            <a:ext cx="1949891" cy="116018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sign&#10;&#10;Description automatically generated" id="93" name="Google Shape;93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414137" y="838214"/>
            <a:ext cx="965588" cy="93843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drawing&#10;&#10;Description automatically generated" id="94" name="Google Shape;94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9455336" y="697129"/>
            <a:ext cx="1627464" cy="122059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sign&#10;&#10;Description automatically generated" id="95" name="Google Shape;95;p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8573198" y="1143486"/>
            <a:ext cx="975010" cy="90874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building, box&#10;&#10;Description automatically generated" id="96" name="Google Shape;96;p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291788" y="792416"/>
            <a:ext cx="1082879" cy="108287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logo&#10;&#10;Description automatically generated" id="97" name="Google Shape;97;p2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4924418" y="896441"/>
            <a:ext cx="838952" cy="945298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2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460516" y="2740939"/>
            <a:ext cx="9035055" cy="1572904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2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894498" y="5344210"/>
            <a:ext cx="9035055" cy="1572904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2"/>
          <p:cNvSpPr txBox="1"/>
          <p:nvPr/>
        </p:nvSpPr>
        <p:spPr>
          <a:xfrm>
            <a:off x="310393" y="2239861"/>
            <a:ext cx="138603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COVID-19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Care</a:t>
            </a:r>
            <a:endParaRPr/>
          </a:p>
        </p:txBody>
      </p:sp>
      <p:sp>
        <p:nvSpPr>
          <p:cNvPr id="101" name="Google Shape;101;p2"/>
          <p:cNvSpPr txBox="1"/>
          <p:nvPr/>
        </p:nvSpPr>
        <p:spPr>
          <a:xfrm>
            <a:off x="310393" y="4520928"/>
            <a:ext cx="1795244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Essential Medical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Care</a:t>
            </a:r>
            <a:endParaRPr/>
          </a:p>
        </p:txBody>
      </p:sp>
      <p:pic>
        <p:nvPicPr>
          <p:cNvPr descr="A picture containing drawing&#10;&#10;Description automatically generated" id="102" name="Google Shape;102;p2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6183587" y="958719"/>
            <a:ext cx="750271" cy="75027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3" name="Google Shape;103;p2"/>
          <p:cNvCxnSpPr>
            <a:stCxn id="94" idx="3"/>
            <a:endCxn id="92" idx="2"/>
          </p:cNvCxnSpPr>
          <p:nvPr/>
        </p:nvCxnSpPr>
        <p:spPr>
          <a:xfrm flipH="1">
            <a:off x="1894400" y="1307428"/>
            <a:ext cx="9188400" cy="580200"/>
          </a:xfrm>
          <a:prstGeom prst="bentConnector4">
            <a:avLst>
              <a:gd fmla="val -2488" name="adj1"/>
              <a:gd fmla="val 144588" name="adj2"/>
            </a:avLst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04" name="Google Shape;104;p2"/>
          <p:cNvCxnSpPr>
            <a:endCxn id="93" idx="2"/>
          </p:cNvCxnSpPr>
          <p:nvPr/>
        </p:nvCxnSpPr>
        <p:spPr>
          <a:xfrm rot="10800000">
            <a:off x="3896931" y="1776645"/>
            <a:ext cx="0" cy="379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u="sng"/>
              <a:t>CHA Objectives</a:t>
            </a:r>
            <a:r>
              <a:rPr lang="en-US"/>
              <a:t>:</a:t>
            </a:r>
            <a:endParaRPr/>
          </a:p>
        </p:txBody>
      </p:sp>
      <p:sp>
        <p:nvSpPr>
          <p:cNvPr id="110" name="Google Shape;110;p3"/>
          <p:cNvSpPr txBox="1"/>
          <p:nvPr>
            <p:ph idx="1" type="body"/>
          </p:nvPr>
        </p:nvSpPr>
        <p:spPr>
          <a:xfrm>
            <a:off x="838200" y="1468073"/>
            <a:ext cx="10515600" cy="4708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14350" lvl="0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29"/>
              <a:buFont typeface="Calibri"/>
              <a:buAutoNum type="arabicPeriod"/>
            </a:pPr>
            <a:r>
              <a:rPr lang="en-US" sz="2029">
                <a:latin typeface="Calibri"/>
                <a:ea typeface="Calibri"/>
                <a:cs typeface="Calibri"/>
                <a:sym typeface="Calibri"/>
              </a:rPr>
              <a:t>Identify individuals infected with COVID-19 and provide optimal support for care in the community, including support for isolation and quarantine of positive individuals		</a:t>
            </a:r>
            <a:endParaRPr/>
          </a:p>
          <a:p>
            <a:pPr indent="-514350" lvl="0" marL="5143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29"/>
              <a:buFont typeface="Calibri"/>
              <a:buAutoNum type="arabicPeriod"/>
            </a:pPr>
            <a:r>
              <a:rPr lang="en-US" sz="2029">
                <a:latin typeface="Calibri"/>
                <a:ea typeface="Calibri"/>
                <a:cs typeface="Calibri"/>
                <a:sym typeface="Calibri"/>
              </a:rPr>
              <a:t>Provide inpatient and intensive care services to a maximal number of COVID-19 infected patients who need and can benefit from those services			</a:t>
            </a:r>
            <a:endParaRPr/>
          </a:p>
          <a:p>
            <a:pPr indent="-514350" lvl="0" marL="5143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29"/>
              <a:buFont typeface="Calibri"/>
              <a:buAutoNum type="arabicPeriod"/>
            </a:pPr>
            <a:r>
              <a:rPr lang="en-US" sz="2029">
                <a:latin typeface="Calibri"/>
                <a:ea typeface="Calibri"/>
                <a:cs typeface="Calibri"/>
                <a:sym typeface="Calibri"/>
              </a:rPr>
              <a:t>Continue non-COVID related critical clinical services to the community			</a:t>
            </a:r>
            <a:endParaRPr/>
          </a:p>
          <a:p>
            <a:pPr indent="-514350" lvl="0" marL="5143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29"/>
              <a:buFont typeface="Calibri"/>
              <a:buAutoNum type="arabicPeriod"/>
            </a:pPr>
            <a:r>
              <a:rPr lang="en-US" sz="2029">
                <a:latin typeface="Calibri"/>
                <a:ea typeface="Calibri"/>
                <a:cs typeface="Calibri"/>
                <a:sym typeface="Calibri"/>
              </a:rPr>
              <a:t>Steward, protect, and support staff resources effectively for management of the pandemic over the duration of the pandemic			</a:t>
            </a:r>
            <a:endParaRPr/>
          </a:p>
          <a:p>
            <a:pPr indent="-514350" lvl="0" marL="5143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29"/>
              <a:buFont typeface="Calibri"/>
              <a:buAutoNum type="arabicPeriod"/>
            </a:pPr>
            <a:r>
              <a:rPr lang="en-US" sz="2029">
                <a:latin typeface="Calibri"/>
                <a:ea typeface="Calibri"/>
                <a:cs typeface="Calibri"/>
                <a:sym typeface="Calibri"/>
              </a:rPr>
              <a:t>Steward supplies effectively for the management of the pandemic over the duration of the pandemic			</a:t>
            </a:r>
            <a:endParaRPr/>
          </a:p>
          <a:p>
            <a:pPr indent="-514350" lvl="0" marL="5143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29"/>
              <a:buFont typeface="Calibri"/>
              <a:buAutoNum type="arabicPeriod"/>
            </a:pPr>
            <a:r>
              <a:rPr lang="en-US" sz="2029">
                <a:latin typeface="Calibri"/>
                <a:ea typeface="Calibri"/>
                <a:cs typeface="Calibri"/>
                <a:sym typeface="Calibri"/>
              </a:rPr>
              <a:t>Ensure effective internal and external communication</a:t>
            </a:r>
            <a:r>
              <a:rPr lang="en-US" sz="2029"/>
              <a:t>	</a:t>
            </a:r>
            <a:r>
              <a:rPr lang="en-US" sz="1960"/>
              <a:t>		</a:t>
            </a:r>
            <a:endParaRPr/>
          </a:p>
        </p:txBody>
      </p:sp>
      <p:pic>
        <p:nvPicPr>
          <p:cNvPr id="111" name="Google Shape;111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88273" y="5978525"/>
            <a:ext cx="3152775" cy="514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picture containing toy, sign&#10;&#10;Description automatically generated" id="116" name="Google Shape;116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6759" y="643448"/>
            <a:ext cx="1949891" cy="1160185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40"/>
              <a:buFont typeface="Calibri"/>
              <a:buNone/>
            </a:pPr>
            <a:r>
              <a:rPr lang="en-US" sz="3240" u="sng"/>
              <a:t>Community</a:t>
            </a:r>
            <a:br>
              <a:rPr lang="en-US" sz="3240" u="sng"/>
            </a:br>
            <a:br>
              <a:rPr lang="en-US" sz="3240" u="sng"/>
            </a:br>
            <a:r>
              <a:rPr lang="en-US" sz="3240" u="sng"/>
              <a:t>Goals:</a:t>
            </a:r>
            <a:r>
              <a:rPr lang="en-US" sz="3240"/>
              <a:t>  </a:t>
            </a:r>
            <a:r>
              <a:rPr lang="en-US" sz="2520"/>
              <a:t>Prevent as many Covid-19 cases as possible</a:t>
            </a:r>
            <a:br>
              <a:rPr lang="en-US" sz="2520"/>
            </a:br>
            <a:r>
              <a:rPr lang="en-US" sz="2520"/>
              <a:t>Prevent incident disease requiring ED or Acute Care</a:t>
            </a:r>
            <a:endParaRPr sz="3240" u="sng"/>
          </a:p>
        </p:txBody>
      </p:sp>
      <p:sp>
        <p:nvSpPr>
          <p:cNvPr id="118" name="Google Shape;118;p4"/>
          <p:cNvSpPr txBox="1"/>
          <p:nvPr/>
        </p:nvSpPr>
        <p:spPr>
          <a:xfrm>
            <a:off x="338356" y="2491530"/>
            <a:ext cx="4846040" cy="36933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COVID-19 Strategy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Prevention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Broad Community Education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Individual outreach to high risk  patients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Essential Medical Care Strategy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 Prevention</a:t>
            </a:r>
            <a:endParaRPr/>
          </a:p>
          <a:p>
            <a:pPr indent="-2286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4"/>
          <p:cNvSpPr txBox="1"/>
          <p:nvPr/>
        </p:nvSpPr>
        <p:spPr>
          <a:xfrm>
            <a:off x="5821960" y="2332139"/>
            <a:ext cx="6098796" cy="39703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Action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Prevention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Social media &amp; CHA websites</a:t>
            </a:r>
            <a:endParaRPr/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Primary Care: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Outreach calls to 30,000 higher risk CHA patients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Toolkit</a:t>
            </a: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developed &amp; deployed for  MA, PMR &amp; other staff to place proactive education and screening calls</a:t>
            </a:r>
            <a:endParaRPr/>
          </a:p>
          <a:p>
            <a:pPr indent="-2286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Action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Primary Care: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Newborn</a:t>
            </a: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person care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Deliver childhood essential vaccinations </a:t>
            </a: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age 2 – 15 months</a:t>
            </a:r>
            <a:endParaRPr/>
          </a:p>
        </p:txBody>
      </p:sp>
      <p:cxnSp>
        <p:nvCxnSpPr>
          <p:cNvPr id="120" name="Google Shape;120;p4"/>
          <p:cNvCxnSpPr/>
          <p:nvPr/>
        </p:nvCxnSpPr>
        <p:spPr>
          <a:xfrm>
            <a:off x="2853655" y="2491530"/>
            <a:ext cx="2876026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Dot"/>
            <a:miter lim="800000"/>
            <a:headEnd len="sm" w="sm" type="none"/>
            <a:tailEnd len="med" w="med" type="triangle"/>
          </a:ln>
        </p:spPr>
      </p:cxnSp>
      <p:cxnSp>
        <p:nvCxnSpPr>
          <p:cNvPr id="121" name="Google Shape;121;p4"/>
          <p:cNvCxnSpPr/>
          <p:nvPr/>
        </p:nvCxnSpPr>
        <p:spPr>
          <a:xfrm>
            <a:off x="3439486" y="4976070"/>
            <a:ext cx="2214694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Dot"/>
            <a:miter lim="800000"/>
            <a:headEnd len="sm" w="sm" type="none"/>
            <a:tailEnd len="med" w="med" type="triangle"/>
          </a:ln>
        </p:spPr>
      </p:cxnSp>
      <p:grpSp>
        <p:nvGrpSpPr>
          <p:cNvPr id="122" name="Google Shape;122;p4"/>
          <p:cNvGrpSpPr/>
          <p:nvPr/>
        </p:nvGrpSpPr>
        <p:grpSpPr>
          <a:xfrm>
            <a:off x="10328788" y="247743"/>
            <a:ext cx="1146805" cy="1560325"/>
            <a:chOff x="3178034" y="1948510"/>
            <a:chExt cx="1359902" cy="1897974"/>
          </a:xfrm>
        </p:grpSpPr>
        <p:sp>
          <p:nvSpPr>
            <p:cNvPr id="123" name="Google Shape;123;p4"/>
            <p:cNvSpPr/>
            <p:nvPr/>
          </p:nvSpPr>
          <p:spPr>
            <a:xfrm>
              <a:off x="3560827" y="1948510"/>
              <a:ext cx="594300" cy="594300"/>
            </a:xfrm>
            <a:prstGeom prst="ellipse">
              <a:avLst/>
            </a:prstGeom>
            <a:noFill/>
            <a:ln cap="flat" cmpd="sng" w="38100">
              <a:solidFill>
                <a:srgbClr val="85858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" name="Google Shape;124;p4"/>
            <p:cNvSpPr txBox="1"/>
            <p:nvPr/>
          </p:nvSpPr>
          <p:spPr>
            <a:xfrm>
              <a:off x="3178034" y="2652285"/>
              <a:ext cx="13599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58585"/>
                </a:buClr>
                <a:buSzPts val="1000"/>
                <a:buFont typeface="Roboto"/>
                <a:buNone/>
              </a:pPr>
              <a:r>
                <a:rPr b="1" lang="en-US" sz="1000">
                  <a:solidFill>
                    <a:srgbClr val="858585"/>
                  </a:solidFill>
                  <a:latin typeface="Roboto"/>
                  <a:ea typeface="Roboto"/>
                  <a:cs typeface="Roboto"/>
                  <a:sym typeface="Roboto"/>
                </a:rPr>
                <a:t>Prevention</a:t>
              </a:r>
              <a:endParaRPr b="1" sz="1000">
                <a:solidFill>
                  <a:srgbClr val="858585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25" name="Google Shape;125;p4"/>
            <p:cNvSpPr txBox="1"/>
            <p:nvPr/>
          </p:nvSpPr>
          <p:spPr>
            <a:xfrm>
              <a:off x="3178036" y="3109084"/>
              <a:ext cx="1359900" cy="73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Clr>
                  <a:schemeClr val="dk1"/>
                </a:buClr>
                <a:buSzPts val="800"/>
                <a:buFont typeface="Calibri"/>
                <a:buNone/>
              </a:pPr>
              <a:r>
                <a:t/>
              </a:r>
              <a:endParaRPr sz="800">
                <a:solidFill>
                  <a:srgbClr val="858585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26" name="Google Shape;126;p4"/>
            <p:cNvSpPr txBox="1"/>
            <p:nvPr/>
          </p:nvSpPr>
          <p:spPr>
            <a:xfrm>
              <a:off x="3639577" y="2109685"/>
              <a:ext cx="436800" cy="32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Clr>
                  <a:schemeClr val="dk1"/>
                </a:buClr>
                <a:buSzPts val="800"/>
                <a:buFont typeface="Calibri"/>
                <a:buNone/>
              </a:pPr>
              <a:r>
                <a:t/>
              </a:r>
              <a:endParaRPr b="1" sz="800">
                <a:solidFill>
                  <a:srgbClr val="858585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"/>
          <p:cNvSpPr txBox="1"/>
          <p:nvPr>
            <p:ph type="title"/>
          </p:nvPr>
        </p:nvSpPr>
        <p:spPr>
          <a:xfrm>
            <a:off x="835460" y="489060"/>
            <a:ext cx="995680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40"/>
              <a:buFont typeface="Calibri"/>
              <a:buNone/>
            </a:pPr>
            <a:r>
              <a:rPr lang="en-US" sz="3240" u="sng"/>
              <a:t>Patients &amp; Families</a:t>
            </a:r>
            <a:br>
              <a:rPr lang="en-US" sz="3240" u="sng"/>
            </a:br>
            <a:br>
              <a:rPr lang="en-US" sz="2790" u="sng"/>
            </a:br>
            <a:r>
              <a:rPr lang="en-US" sz="2790" u="sng"/>
              <a:t>Goals:</a:t>
            </a:r>
            <a:r>
              <a:rPr lang="en-US" sz="2790"/>
              <a:t>  Identify &amp; support as many Covid-19 cases as possible</a:t>
            </a:r>
            <a:br>
              <a:rPr lang="en-US" sz="2790"/>
            </a:br>
            <a:r>
              <a:rPr lang="en-US" sz="2790"/>
              <a:t>Prevent incident disease requiring ED or Acute Care</a:t>
            </a:r>
            <a:endParaRPr sz="2790" u="sng"/>
          </a:p>
        </p:txBody>
      </p:sp>
      <p:sp>
        <p:nvSpPr>
          <p:cNvPr id="132" name="Google Shape;132;p5"/>
          <p:cNvSpPr txBox="1"/>
          <p:nvPr/>
        </p:nvSpPr>
        <p:spPr>
          <a:xfrm>
            <a:off x="338356" y="2270725"/>
            <a:ext cx="4846040" cy="42473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COVID-19 Strategy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Screening &amp; Counseling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Individual outreach to high risk  patients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Essential Medical Care Strategy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 Screening &amp;  Counseling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5"/>
          <p:cNvSpPr txBox="1"/>
          <p:nvPr/>
        </p:nvSpPr>
        <p:spPr>
          <a:xfrm>
            <a:off x="5754848" y="2214532"/>
            <a:ext cx="6098796" cy="45243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Action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Screening &amp; Counseling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Occupational Health managing employees &amp; first responders</a:t>
            </a:r>
            <a:endParaRPr/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Primary Care: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Smartphrase screening </a:t>
            </a: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Covid-19 symptoms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Guidance</a:t>
            </a: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on escalating care for symptoms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Advance Care Planning </a:t>
            </a: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by televisit </a:t>
            </a:r>
            <a:r>
              <a:rPr b="0" i="0" lang="en-US" sz="18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guidance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Action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Primary Care: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Check for medication refills for chronic disease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Offer behavioral health and addiction support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up chronic care televisits with providers</a:t>
            </a:r>
            <a:endParaRPr/>
          </a:p>
        </p:txBody>
      </p:sp>
      <p:pic>
        <p:nvPicPr>
          <p:cNvPr descr="A close up of a sign&#10;&#10;Description automatically generated" id="134" name="Google Shape;134;p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52666" y="309639"/>
            <a:ext cx="965588" cy="93843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5" name="Google Shape;135;p5"/>
          <p:cNvCxnSpPr/>
          <p:nvPr/>
        </p:nvCxnSpPr>
        <p:spPr>
          <a:xfrm>
            <a:off x="2878822" y="2399251"/>
            <a:ext cx="2876026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Dot"/>
            <a:miter lim="800000"/>
            <a:headEnd len="sm" w="sm" type="none"/>
            <a:tailEnd len="med" w="med" type="triangle"/>
          </a:ln>
        </p:spPr>
      </p:cxnSp>
      <p:cxnSp>
        <p:nvCxnSpPr>
          <p:cNvPr id="136" name="Google Shape;136;p5"/>
          <p:cNvCxnSpPr/>
          <p:nvPr/>
        </p:nvCxnSpPr>
        <p:spPr>
          <a:xfrm>
            <a:off x="3464653" y="5420686"/>
            <a:ext cx="2214694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Dot"/>
            <a:miter lim="800000"/>
            <a:headEnd len="sm" w="sm" type="none"/>
            <a:tailEnd len="med" w="med" type="triangle"/>
          </a:ln>
        </p:spPr>
      </p:cxnSp>
      <p:grpSp>
        <p:nvGrpSpPr>
          <p:cNvPr id="137" name="Google Shape;137;p5"/>
          <p:cNvGrpSpPr/>
          <p:nvPr/>
        </p:nvGrpSpPr>
        <p:grpSpPr>
          <a:xfrm>
            <a:off x="10073530" y="382459"/>
            <a:ext cx="1105062" cy="1560325"/>
            <a:chOff x="4557650" y="1948510"/>
            <a:chExt cx="1310403" cy="1897975"/>
          </a:xfrm>
        </p:grpSpPr>
        <p:sp>
          <p:nvSpPr>
            <p:cNvPr id="138" name="Google Shape;138;p5"/>
            <p:cNvSpPr/>
            <p:nvPr/>
          </p:nvSpPr>
          <p:spPr>
            <a:xfrm>
              <a:off x="4915703" y="1948510"/>
              <a:ext cx="594300" cy="594300"/>
            </a:xfrm>
            <a:prstGeom prst="ellipse">
              <a:avLst/>
            </a:prstGeom>
            <a:noFill/>
            <a:ln cap="flat" cmpd="sng" w="38100">
              <a:solidFill>
                <a:srgbClr val="85858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5"/>
            <p:cNvSpPr txBox="1"/>
            <p:nvPr/>
          </p:nvSpPr>
          <p:spPr>
            <a:xfrm>
              <a:off x="4557650" y="2652285"/>
              <a:ext cx="13104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58585"/>
                </a:buClr>
                <a:buSzPts val="1000"/>
                <a:buFont typeface="Roboto"/>
                <a:buNone/>
              </a:pPr>
              <a:r>
                <a:rPr b="1" lang="en-US" sz="1000">
                  <a:solidFill>
                    <a:srgbClr val="858585"/>
                  </a:solidFill>
                  <a:latin typeface="Roboto"/>
                  <a:ea typeface="Roboto"/>
                  <a:cs typeface="Roboto"/>
                  <a:sym typeface="Roboto"/>
                </a:rPr>
                <a:t>Screening</a:t>
              </a:r>
              <a:endParaRPr b="1" sz="1000">
                <a:solidFill>
                  <a:srgbClr val="858585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40" name="Google Shape;140;p5"/>
            <p:cNvSpPr txBox="1"/>
            <p:nvPr/>
          </p:nvSpPr>
          <p:spPr>
            <a:xfrm>
              <a:off x="4557653" y="3109085"/>
              <a:ext cx="1310400" cy="73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Clr>
                  <a:schemeClr val="dk1"/>
                </a:buClr>
                <a:buSzPts val="800"/>
                <a:buFont typeface="Calibri"/>
                <a:buNone/>
              </a:pPr>
              <a:r>
                <a:t/>
              </a:r>
              <a:endParaRPr sz="800">
                <a:solidFill>
                  <a:srgbClr val="858585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41" name="Google Shape;141;p5"/>
            <p:cNvSpPr txBox="1"/>
            <p:nvPr/>
          </p:nvSpPr>
          <p:spPr>
            <a:xfrm>
              <a:off x="4994453" y="2109685"/>
              <a:ext cx="436800" cy="32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Clr>
                  <a:schemeClr val="dk1"/>
                </a:buClr>
                <a:buSzPts val="800"/>
                <a:buFont typeface="Calibri"/>
                <a:buNone/>
              </a:pPr>
              <a:r>
                <a:t/>
              </a:r>
              <a:endParaRPr b="1" sz="800">
                <a:solidFill>
                  <a:srgbClr val="858585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42" name="Google Shape;142;p5"/>
          <p:cNvGrpSpPr/>
          <p:nvPr/>
        </p:nvGrpSpPr>
        <p:grpSpPr>
          <a:xfrm>
            <a:off x="10825470" y="382459"/>
            <a:ext cx="1105062" cy="1560325"/>
            <a:chOff x="4557650" y="1948510"/>
            <a:chExt cx="1310403" cy="1897975"/>
          </a:xfrm>
        </p:grpSpPr>
        <p:sp>
          <p:nvSpPr>
            <p:cNvPr id="143" name="Google Shape;143;p5"/>
            <p:cNvSpPr/>
            <p:nvPr/>
          </p:nvSpPr>
          <p:spPr>
            <a:xfrm>
              <a:off x="4915703" y="1948510"/>
              <a:ext cx="594300" cy="594300"/>
            </a:xfrm>
            <a:prstGeom prst="ellipse">
              <a:avLst/>
            </a:prstGeom>
            <a:noFill/>
            <a:ln cap="flat" cmpd="sng" w="38100">
              <a:solidFill>
                <a:srgbClr val="85858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" name="Google Shape;144;p5"/>
            <p:cNvSpPr txBox="1"/>
            <p:nvPr/>
          </p:nvSpPr>
          <p:spPr>
            <a:xfrm>
              <a:off x="4557650" y="2652285"/>
              <a:ext cx="13104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58585"/>
                </a:buClr>
                <a:buSzPts val="1000"/>
                <a:buFont typeface="Roboto"/>
                <a:buNone/>
              </a:pPr>
              <a:r>
                <a:rPr b="1" lang="en-US" sz="1000">
                  <a:solidFill>
                    <a:srgbClr val="858585"/>
                  </a:solidFill>
                  <a:latin typeface="Roboto"/>
                  <a:ea typeface="Roboto"/>
                  <a:cs typeface="Roboto"/>
                  <a:sym typeface="Roboto"/>
                </a:rPr>
                <a:t>Counseling</a:t>
              </a:r>
              <a:endParaRPr b="1" sz="1000">
                <a:solidFill>
                  <a:srgbClr val="858585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45" name="Google Shape;145;p5"/>
            <p:cNvSpPr txBox="1"/>
            <p:nvPr/>
          </p:nvSpPr>
          <p:spPr>
            <a:xfrm>
              <a:off x="4557653" y="3109085"/>
              <a:ext cx="1310400" cy="73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Clr>
                  <a:schemeClr val="dk1"/>
                </a:buClr>
                <a:buSzPts val="800"/>
                <a:buFont typeface="Calibri"/>
                <a:buNone/>
              </a:pPr>
              <a:r>
                <a:t/>
              </a:r>
              <a:endParaRPr sz="800">
                <a:solidFill>
                  <a:srgbClr val="858585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46" name="Google Shape;146;p5"/>
            <p:cNvSpPr txBox="1"/>
            <p:nvPr/>
          </p:nvSpPr>
          <p:spPr>
            <a:xfrm>
              <a:off x="4994453" y="2109685"/>
              <a:ext cx="436800" cy="32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Clr>
                  <a:schemeClr val="dk1"/>
                </a:buClr>
                <a:buSzPts val="800"/>
                <a:buFont typeface="Calibri"/>
                <a:buNone/>
              </a:pPr>
              <a:r>
                <a:t/>
              </a:r>
              <a:endParaRPr b="1" sz="800">
                <a:solidFill>
                  <a:srgbClr val="858585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close up of a logo&#10;&#10;Description automatically generated" id="151" name="Google Shape;151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6916" y="446007"/>
            <a:ext cx="1249880" cy="1408316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6"/>
          <p:cNvSpPr txBox="1"/>
          <p:nvPr/>
        </p:nvSpPr>
        <p:spPr>
          <a:xfrm>
            <a:off x="838200" y="57484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30"/>
              <a:buFont typeface="Calibri"/>
              <a:buNone/>
            </a:pPr>
            <a:r>
              <a:rPr lang="en-US" sz="333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Outpatient Testing</a:t>
            </a:r>
            <a:endParaRPr/>
          </a:p>
          <a:p>
            <a:pPr indent="0" lvl="0" marL="0" marR="0" rt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Calibri"/>
              <a:buNone/>
            </a:pPr>
            <a:br>
              <a:rPr lang="en-US" sz="259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59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Goals:</a:t>
            </a:r>
            <a:r>
              <a:rPr lang="en-US" sz="259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Identify &amp; support as many Covid-19 cases as possible</a:t>
            </a:r>
            <a:endParaRPr/>
          </a:p>
          <a:p>
            <a:pPr indent="0" lvl="0" marL="0" marR="0" rt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Calibri"/>
              <a:buNone/>
            </a:pPr>
            <a:r>
              <a:rPr lang="en-US" sz="259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Steward resources &amp; supplies effectively </a:t>
            </a:r>
            <a:endParaRPr/>
          </a:p>
        </p:txBody>
      </p:sp>
      <p:sp>
        <p:nvSpPr>
          <p:cNvPr id="153" name="Google Shape;153;p6"/>
          <p:cNvSpPr txBox="1"/>
          <p:nvPr/>
        </p:nvSpPr>
        <p:spPr>
          <a:xfrm>
            <a:off x="338356" y="2491530"/>
            <a:ext cx="4846040" cy="31393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COVID-19 Strategy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Testing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Appropriate Covid-19 testing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6"/>
          <p:cNvSpPr txBox="1"/>
          <p:nvPr/>
        </p:nvSpPr>
        <p:spPr>
          <a:xfrm>
            <a:off x="5754848" y="2340528"/>
            <a:ext cx="6098796" cy="3416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Action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Testing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Drive through testing site, capacity 120/day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Mobile Integrated Health Testing</a:t>
            </a:r>
            <a:endParaRPr/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Primary Care: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Develop and educate on </a:t>
            </a:r>
            <a:r>
              <a:rPr b="0" i="0" lang="en-US" sz="18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testing algorithms </a:t>
            </a: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placing </a:t>
            </a:r>
            <a:r>
              <a:rPr b="0" i="0" lang="en-US" sz="18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test orders</a:t>
            </a: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Covid </a:t>
            </a:r>
            <a:r>
              <a:rPr b="0" i="0" lang="en-US" sz="18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Triage Center </a:t>
            </a: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</a:t>
            </a:r>
            <a:r>
              <a:rPr b="0" i="0" lang="en-US" sz="18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7"/>
              </a:rPr>
              <a:t>patient education </a:t>
            </a: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appropriate disposition for patients with symptoms.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55" name="Google Shape;155;p6"/>
          <p:cNvCxnSpPr>
            <a:stCxn id="153" idx="0"/>
          </p:cNvCxnSpPr>
          <p:nvPr/>
        </p:nvCxnSpPr>
        <p:spPr>
          <a:xfrm>
            <a:off x="2761376" y="2491530"/>
            <a:ext cx="28761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Dot"/>
            <a:miter lim="800000"/>
            <a:headEnd len="sm" w="sm" type="none"/>
            <a:tailEnd len="med" w="med" type="triangle"/>
          </a:ln>
        </p:spPr>
      </p:cxnSp>
      <p:grpSp>
        <p:nvGrpSpPr>
          <p:cNvPr id="156" name="Google Shape;156;p6"/>
          <p:cNvGrpSpPr/>
          <p:nvPr/>
        </p:nvGrpSpPr>
        <p:grpSpPr>
          <a:xfrm>
            <a:off x="10343388" y="370002"/>
            <a:ext cx="1170328" cy="1560325"/>
            <a:chOff x="3178034" y="1948510"/>
            <a:chExt cx="1359902" cy="1897974"/>
          </a:xfrm>
        </p:grpSpPr>
        <p:sp>
          <p:nvSpPr>
            <p:cNvPr id="157" name="Google Shape;157;p6"/>
            <p:cNvSpPr/>
            <p:nvPr/>
          </p:nvSpPr>
          <p:spPr>
            <a:xfrm>
              <a:off x="3560827" y="1948510"/>
              <a:ext cx="594300" cy="594300"/>
            </a:xfrm>
            <a:prstGeom prst="ellipse">
              <a:avLst/>
            </a:prstGeom>
            <a:noFill/>
            <a:ln cap="flat" cmpd="sng" w="38100">
              <a:solidFill>
                <a:srgbClr val="85858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8" name="Google Shape;158;p6"/>
            <p:cNvSpPr txBox="1"/>
            <p:nvPr/>
          </p:nvSpPr>
          <p:spPr>
            <a:xfrm>
              <a:off x="3178034" y="2652285"/>
              <a:ext cx="13599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58585"/>
                </a:buClr>
                <a:buSzPts val="1000"/>
                <a:buFont typeface="Roboto"/>
                <a:buNone/>
              </a:pPr>
              <a:r>
                <a:rPr b="1" lang="en-US" sz="1000">
                  <a:solidFill>
                    <a:srgbClr val="858585"/>
                  </a:solidFill>
                  <a:latin typeface="Roboto"/>
                  <a:ea typeface="Roboto"/>
                  <a:cs typeface="Roboto"/>
                  <a:sym typeface="Roboto"/>
                </a:rPr>
                <a:t>Testing</a:t>
              </a:r>
              <a:endParaRPr b="1" sz="1000">
                <a:solidFill>
                  <a:srgbClr val="858585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59" name="Google Shape;159;p6"/>
            <p:cNvSpPr txBox="1"/>
            <p:nvPr/>
          </p:nvSpPr>
          <p:spPr>
            <a:xfrm>
              <a:off x="3178036" y="3109084"/>
              <a:ext cx="1359900" cy="73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Clr>
                  <a:schemeClr val="dk1"/>
                </a:buClr>
                <a:buSzPts val="800"/>
                <a:buFont typeface="Calibri"/>
                <a:buNone/>
              </a:pPr>
              <a:r>
                <a:t/>
              </a:r>
              <a:endParaRPr sz="800">
                <a:solidFill>
                  <a:srgbClr val="858585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60" name="Google Shape;160;p6"/>
            <p:cNvSpPr txBox="1"/>
            <p:nvPr/>
          </p:nvSpPr>
          <p:spPr>
            <a:xfrm>
              <a:off x="3639577" y="2109685"/>
              <a:ext cx="436800" cy="32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Clr>
                  <a:schemeClr val="dk1"/>
                </a:buClr>
                <a:buSzPts val="800"/>
                <a:buFont typeface="Calibri"/>
                <a:buNone/>
              </a:pPr>
              <a:r>
                <a:t/>
              </a:r>
              <a:endParaRPr b="1" sz="800">
                <a:solidFill>
                  <a:srgbClr val="858585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7"/>
          <p:cNvSpPr txBox="1"/>
          <p:nvPr>
            <p:ph type="title"/>
          </p:nvPr>
        </p:nvSpPr>
        <p:spPr>
          <a:xfrm>
            <a:off x="838200" y="74660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40"/>
              <a:buFont typeface="Calibri"/>
              <a:buNone/>
            </a:pPr>
            <a:r>
              <a:rPr lang="en-US" sz="3240" u="sng"/>
              <a:t>Remote Care Advice</a:t>
            </a:r>
            <a:br>
              <a:rPr lang="en-US" sz="3240" u="sng"/>
            </a:br>
            <a:br>
              <a:rPr lang="en-US" sz="2790" u="sng"/>
            </a:br>
            <a:r>
              <a:rPr lang="en-US" sz="2790" u="sng"/>
              <a:t>Goals:</a:t>
            </a:r>
            <a:r>
              <a:rPr lang="en-US" sz="2790"/>
              <a:t>  Support as many Covid-19 cases as possible</a:t>
            </a:r>
            <a:br>
              <a:rPr lang="en-US" sz="2790"/>
            </a:br>
            <a:r>
              <a:rPr lang="en-US" sz="2790"/>
              <a:t>Steward resources &amp; supplies effectively </a:t>
            </a:r>
            <a:br>
              <a:rPr lang="en-US" sz="2790"/>
            </a:br>
            <a:endParaRPr sz="2790" u="sng"/>
          </a:p>
        </p:txBody>
      </p:sp>
      <p:sp>
        <p:nvSpPr>
          <p:cNvPr id="166" name="Google Shape;166;p7"/>
          <p:cNvSpPr txBox="1"/>
          <p:nvPr/>
        </p:nvSpPr>
        <p:spPr>
          <a:xfrm>
            <a:off x="338356" y="2491530"/>
            <a:ext cx="4846040" cy="25853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COVID-19 Strategy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Diagnosis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Individualize advice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7"/>
          <p:cNvSpPr txBox="1"/>
          <p:nvPr/>
        </p:nvSpPr>
        <p:spPr>
          <a:xfrm>
            <a:off x="5754848" y="2340528"/>
            <a:ext cx="6098796" cy="31393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Action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Diagnosis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Occupational Health managing employees &amp; first responders</a:t>
            </a:r>
            <a:endParaRPr/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Primary Care: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Results management </a:t>
            </a: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from all testing sources including post-ED and Inpatient discharge.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Homecare advice given for </a:t>
            </a:r>
            <a:r>
              <a:rPr b="0" i="0" lang="en-US" sz="18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children</a:t>
            </a: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b="0" i="0" lang="en-US" sz="18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adults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8" name="Google Shape;168;p7"/>
          <p:cNvCxnSpPr>
            <a:stCxn id="166" idx="0"/>
          </p:cNvCxnSpPr>
          <p:nvPr/>
        </p:nvCxnSpPr>
        <p:spPr>
          <a:xfrm>
            <a:off x="2761376" y="2491530"/>
            <a:ext cx="28761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Dot"/>
            <a:miter lim="800000"/>
            <a:headEnd len="sm" w="sm" type="none"/>
            <a:tailEnd len="med" w="med" type="triangle"/>
          </a:ln>
        </p:spPr>
      </p:cxnSp>
      <p:pic>
        <p:nvPicPr>
          <p:cNvPr descr="A picture containing drawing&#10;&#10;Description automatically generated" id="169" name="Google Shape;169;p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55615" y="343356"/>
            <a:ext cx="1165169" cy="116516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70" name="Google Shape;170;p7"/>
          <p:cNvGrpSpPr/>
          <p:nvPr/>
        </p:nvGrpSpPr>
        <p:grpSpPr>
          <a:xfrm>
            <a:off x="10206995" y="455283"/>
            <a:ext cx="1146805" cy="1560325"/>
            <a:chOff x="3178034" y="1948510"/>
            <a:chExt cx="1359902" cy="1897974"/>
          </a:xfrm>
        </p:grpSpPr>
        <p:sp>
          <p:nvSpPr>
            <p:cNvPr id="171" name="Google Shape;171;p7"/>
            <p:cNvSpPr/>
            <p:nvPr/>
          </p:nvSpPr>
          <p:spPr>
            <a:xfrm>
              <a:off x="3560827" y="1948510"/>
              <a:ext cx="594300" cy="594300"/>
            </a:xfrm>
            <a:prstGeom prst="ellipse">
              <a:avLst/>
            </a:prstGeom>
            <a:noFill/>
            <a:ln cap="flat" cmpd="sng" w="38100">
              <a:solidFill>
                <a:srgbClr val="85858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2" name="Google Shape;172;p7"/>
            <p:cNvSpPr txBox="1"/>
            <p:nvPr/>
          </p:nvSpPr>
          <p:spPr>
            <a:xfrm>
              <a:off x="3178034" y="2652285"/>
              <a:ext cx="13599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58585"/>
                </a:buClr>
                <a:buSzPts val="1000"/>
                <a:buFont typeface="Roboto"/>
                <a:buNone/>
              </a:pPr>
              <a:r>
                <a:rPr b="1" lang="en-US" sz="1000">
                  <a:solidFill>
                    <a:srgbClr val="858585"/>
                  </a:solidFill>
                  <a:latin typeface="Roboto"/>
                  <a:ea typeface="Roboto"/>
                  <a:cs typeface="Roboto"/>
                  <a:sym typeface="Roboto"/>
                </a:rPr>
                <a:t>Diagnosis</a:t>
              </a:r>
              <a:endParaRPr b="1" sz="1000">
                <a:solidFill>
                  <a:srgbClr val="858585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73" name="Google Shape;173;p7"/>
            <p:cNvSpPr txBox="1"/>
            <p:nvPr/>
          </p:nvSpPr>
          <p:spPr>
            <a:xfrm>
              <a:off x="3178036" y="3109084"/>
              <a:ext cx="1359900" cy="73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Clr>
                  <a:schemeClr val="dk1"/>
                </a:buClr>
                <a:buSzPts val="800"/>
                <a:buFont typeface="Calibri"/>
                <a:buNone/>
              </a:pPr>
              <a:r>
                <a:t/>
              </a:r>
              <a:endParaRPr sz="800">
                <a:solidFill>
                  <a:srgbClr val="858585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74" name="Google Shape;174;p7"/>
            <p:cNvSpPr txBox="1"/>
            <p:nvPr/>
          </p:nvSpPr>
          <p:spPr>
            <a:xfrm>
              <a:off x="3639577" y="2109685"/>
              <a:ext cx="436800" cy="32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Clr>
                  <a:schemeClr val="dk1"/>
                </a:buClr>
                <a:buSzPts val="800"/>
                <a:buFont typeface="Calibri"/>
                <a:buNone/>
              </a:pPr>
              <a:r>
                <a:t/>
              </a:r>
              <a:endParaRPr b="1" sz="800">
                <a:solidFill>
                  <a:srgbClr val="858585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40"/>
              <a:buFont typeface="Calibri"/>
              <a:buNone/>
            </a:pPr>
            <a:r>
              <a:rPr lang="en-US" sz="3240" u="sng"/>
              <a:t>Disease Management</a:t>
            </a:r>
            <a:br>
              <a:rPr lang="en-US" sz="3240" u="sng"/>
            </a:br>
            <a:r>
              <a:rPr lang="en-US" sz="2790" u="sng"/>
              <a:t>Goals:</a:t>
            </a:r>
            <a:r>
              <a:rPr lang="en-US" sz="2790"/>
              <a:t>  Support as many Covid-19 cases as possible</a:t>
            </a:r>
            <a:br>
              <a:rPr lang="en-US" sz="2790"/>
            </a:br>
            <a:r>
              <a:rPr lang="en-US" sz="2790"/>
              <a:t>Steward resources &amp; supplies effectively</a:t>
            </a:r>
            <a:br>
              <a:rPr lang="en-US" sz="2790"/>
            </a:br>
            <a:r>
              <a:rPr lang="en-US" sz="2790"/>
              <a:t>Continue non-Covid critical services</a:t>
            </a:r>
            <a:endParaRPr sz="2790" u="sng"/>
          </a:p>
        </p:txBody>
      </p:sp>
      <p:sp>
        <p:nvSpPr>
          <p:cNvPr id="180" name="Google Shape;180;p8"/>
          <p:cNvSpPr txBox="1"/>
          <p:nvPr/>
        </p:nvSpPr>
        <p:spPr>
          <a:xfrm>
            <a:off x="338356" y="2143892"/>
            <a:ext cx="4846040" cy="42473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COVID-19 Strategy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Management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Risk Stratified Covid management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Essential Medical Care Strategy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 Chronic disease &amp; behavioral health essential care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8"/>
          <p:cNvSpPr txBox="1"/>
          <p:nvPr/>
        </p:nvSpPr>
        <p:spPr>
          <a:xfrm>
            <a:off x="5637402" y="1866894"/>
            <a:ext cx="6216242" cy="45243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Action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Primary Care: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Develop and implement </a:t>
            </a:r>
            <a:r>
              <a:rPr b="0" i="0" lang="en-US" sz="18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community management handbook</a:t>
            </a: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with longitudinal management of cases by risk stratification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Respiratory Clinic </a:t>
            </a: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in-person evaluation and </a:t>
            </a:r>
            <a:r>
              <a:rPr b="0" i="0" lang="en-US" sz="18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treatment</a:t>
            </a: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outpatient Covid cases and non-Covid respiratory symptoms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Provider </a:t>
            </a:r>
            <a:r>
              <a:rPr b="0" i="0" lang="en-US" sz="18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on-call guidance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Action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Primary Care: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Complete implementation of </a:t>
            </a:r>
            <a:r>
              <a:rPr b="0" i="0" lang="en-US" sz="18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7"/>
              </a:rPr>
              <a:t>Televisits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Escalation to necessary in-person visits at </a:t>
            </a:r>
            <a:r>
              <a:rPr b="0" i="0" lang="en-US" sz="18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8"/>
              </a:rPr>
              <a:t>East</a:t>
            </a: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b="0" i="0" lang="en-US" sz="18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9"/>
              </a:rPr>
              <a:t>Revere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Essential </a:t>
            </a:r>
            <a:r>
              <a:rPr b="0" i="0" lang="en-US" sz="18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10"/>
              </a:rPr>
              <a:t>Prenatal Care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Essential chronic care </a:t>
            </a:r>
            <a:r>
              <a:rPr b="0" i="0" lang="en-US" sz="18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11"/>
              </a:rPr>
              <a:t>injection</a:t>
            </a: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US" sz="18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12"/>
              </a:rPr>
              <a:t>management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2" name="Google Shape;182;p8"/>
          <p:cNvCxnSpPr/>
          <p:nvPr/>
        </p:nvCxnSpPr>
        <p:spPr>
          <a:xfrm>
            <a:off x="2761376" y="2060002"/>
            <a:ext cx="2876026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Dot"/>
            <a:miter lim="800000"/>
            <a:headEnd len="sm" w="sm" type="none"/>
            <a:tailEnd len="med" w="med" type="triangle"/>
          </a:ln>
        </p:spPr>
      </p:cxnSp>
      <p:cxnSp>
        <p:nvCxnSpPr>
          <p:cNvPr id="183" name="Google Shape;183;p8"/>
          <p:cNvCxnSpPr/>
          <p:nvPr/>
        </p:nvCxnSpPr>
        <p:spPr>
          <a:xfrm>
            <a:off x="3422708" y="4539842"/>
            <a:ext cx="2214694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Dot"/>
            <a:miter lim="800000"/>
            <a:headEnd len="sm" w="sm" type="none"/>
            <a:tailEnd len="med" w="med" type="triangle"/>
          </a:ln>
        </p:spPr>
      </p:cxnSp>
      <p:pic>
        <p:nvPicPr>
          <p:cNvPr descr="A picture containing building, box&#10;&#10;Description automatically generated" id="184" name="Google Shape;184;p8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78815" y="127746"/>
            <a:ext cx="1314819" cy="131481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drawing&#10;&#10;Description automatically generated" id="185" name="Google Shape;185;p8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1170051" y="779718"/>
            <a:ext cx="910970" cy="91097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86" name="Google Shape;186;p8"/>
          <p:cNvGrpSpPr/>
          <p:nvPr/>
        </p:nvGrpSpPr>
        <p:grpSpPr>
          <a:xfrm>
            <a:off x="10172040" y="365125"/>
            <a:ext cx="1146805" cy="1560325"/>
            <a:chOff x="3178034" y="1948510"/>
            <a:chExt cx="1359902" cy="1897974"/>
          </a:xfrm>
        </p:grpSpPr>
        <p:sp>
          <p:nvSpPr>
            <p:cNvPr id="187" name="Google Shape;187;p8"/>
            <p:cNvSpPr/>
            <p:nvPr/>
          </p:nvSpPr>
          <p:spPr>
            <a:xfrm>
              <a:off x="3560827" y="1948510"/>
              <a:ext cx="594300" cy="594300"/>
            </a:xfrm>
            <a:prstGeom prst="ellipse">
              <a:avLst/>
            </a:prstGeom>
            <a:noFill/>
            <a:ln cap="flat" cmpd="sng" w="38100">
              <a:solidFill>
                <a:srgbClr val="85858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8" name="Google Shape;188;p8"/>
            <p:cNvSpPr txBox="1"/>
            <p:nvPr/>
          </p:nvSpPr>
          <p:spPr>
            <a:xfrm>
              <a:off x="3178034" y="2652285"/>
              <a:ext cx="13599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58585"/>
                </a:buClr>
                <a:buSzPts val="1000"/>
                <a:buFont typeface="Roboto"/>
                <a:buNone/>
              </a:pPr>
              <a:r>
                <a:rPr b="1" lang="en-US" sz="1000">
                  <a:solidFill>
                    <a:srgbClr val="858585"/>
                  </a:solidFill>
                  <a:latin typeface="Roboto"/>
                  <a:ea typeface="Roboto"/>
                  <a:cs typeface="Roboto"/>
                  <a:sym typeface="Roboto"/>
                </a:rPr>
                <a:t>Management</a:t>
              </a:r>
              <a:endParaRPr b="1" sz="1000">
                <a:solidFill>
                  <a:srgbClr val="858585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89" name="Google Shape;189;p8"/>
            <p:cNvSpPr txBox="1"/>
            <p:nvPr/>
          </p:nvSpPr>
          <p:spPr>
            <a:xfrm>
              <a:off x="3178036" y="3109084"/>
              <a:ext cx="1359900" cy="73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Clr>
                  <a:schemeClr val="dk1"/>
                </a:buClr>
                <a:buSzPts val="800"/>
                <a:buFont typeface="Calibri"/>
                <a:buNone/>
              </a:pPr>
              <a:r>
                <a:t/>
              </a:r>
              <a:endParaRPr sz="800">
                <a:solidFill>
                  <a:srgbClr val="858585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90" name="Google Shape;190;p8"/>
            <p:cNvSpPr txBox="1"/>
            <p:nvPr/>
          </p:nvSpPr>
          <p:spPr>
            <a:xfrm>
              <a:off x="3639577" y="2109685"/>
              <a:ext cx="436800" cy="32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Clr>
                  <a:schemeClr val="dk1"/>
                </a:buClr>
                <a:buSzPts val="800"/>
                <a:buFont typeface="Calibri"/>
                <a:buNone/>
              </a:pPr>
              <a:r>
                <a:t/>
              </a:r>
              <a:endParaRPr b="1" sz="800">
                <a:solidFill>
                  <a:srgbClr val="858585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9"/>
          <p:cNvSpPr txBox="1"/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60"/>
              <a:buFont typeface="Calibri"/>
              <a:buNone/>
            </a:pPr>
            <a:r>
              <a:rPr lang="en-US" sz="306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Emergency Care</a:t>
            </a:r>
            <a:endParaRPr/>
          </a:p>
          <a:p>
            <a:pPr indent="0" lvl="0" marL="0" marR="0" rt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60"/>
              <a:buFont typeface="Calibri"/>
              <a:buNone/>
            </a:pPr>
            <a:r>
              <a:t/>
            </a:r>
            <a:endParaRPr sz="306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50"/>
              <a:buFont typeface="Calibri"/>
              <a:buNone/>
            </a:pPr>
            <a:r>
              <a:rPr lang="en-US" sz="255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Goals:</a:t>
            </a:r>
            <a:r>
              <a:rPr lang="en-US" sz="25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Support as many Covid-19 cases as possible</a:t>
            </a:r>
            <a:br>
              <a:rPr lang="en-US" sz="25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5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Steward resources &amp; supplies effectively</a:t>
            </a:r>
            <a:endParaRPr sz="255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9"/>
          <p:cNvSpPr txBox="1"/>
          <p:nvPr/>
        </p:nvSpPr>
        <p:spPr>
          <a:xfrm>
            <a:off x="338356" y="2340528"/>
            <a:ext cx="4846040" cy="31393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COVID-19 Strategy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Escalation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Pathways for care in disease progression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9"/>
          <p:cNvSpPr txBox="1"/>
          <p:nvPr/>
        </p:nvSpPr>
        <p:spPr>
          <a:xfrm>
            <a:off x="5754848" y="2340528"/>
            <a:ext cx="6098796" cy="31393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Action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Community Paramedics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Emergency Department enhanced operations</a:t>
            </a:r>
            <a:endParaRPr/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Primary Care: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Clear communication with community paramedics and hospitals about local and regional availability of acute care resources</a:t>
            </a:r>
            <a:endParaRPr/>
          </a:p>
          <a:p>
            <a:pPr indent="-2286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98" name="Google Shape;198;p9"/>
          <p:cNvCxnSpPr/>
          <p:nvPr/>
        </p:nvCxnSpPr>
        <p:spPr>
          <a:xfrm>
            <a:off x="2794932" y="2516697"/>
            <a:ext cx="2876026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Dot"/>
            <a:miter lim="800000"/>
            <a:headEnd len="sm" w="sm" type="none"/>
            <a:tailEnd len="med" w="med" type="triangle"/>
          </a:ln>
        </p:spPr>
      </p:cxnSp>
      <p:grpSp>
        <p:nvGrpSpPr>
          <p:cNvPr id="199" name="Google Shape;199;p9"/>
          <p:cNvGrpSpPr/>
          <p:nvPr/>
        </p:nvGrpSpPr>
        <p:grpSpPr>
          <a:xfrm>
            <a:off x="10521295" y="365125"/>
            <a:ext cx="1146805" cy="1560325"/>
            <a:chOff x="3178034" y="1948510"/>
            <a:chExt cx="1359902" cy="1897974"/>
          </a:xfrm>
        </p:grpSpPr>
        <p:sp>
          <p:nvSpPr>
            <p:cNvPr id="200" name="Google Shape;200;p9"/>
            <p:cNvSpPr/>
            <p:nvPr/>
          </p:nvSpPr>
          <p:spPr>
            <a:xfrm>
              <a:off x="3560827" y="1948510"/>
              <a:ext cx="594300" cy="594300"/>
            </a:xfrm>
            <a:prstGeom prst="ellipse">
              <a:avLst/>
            </a:prstGeom>
            <a:noFill/>
            <a:ln cap="flat" cmpd="sng" w="38100">
              <a:solidFill>
                <a:srgbClr val="85858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1" name="Google Shape;201;p9"/>
            <p:cNvSpPr txBox="1"/>
            <p:nvPr/>
          </p:nvSpPr>
          <p:spPr>
            <a:xfrm>
              <a:off x="3178034" y="2652285"/>
              <a:ext cx="13599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58585"/>
                </a:buClr>
                <a:buSzPts val="1000"/>
                <a:buFont typeface="Roboto"/>
                <a:buNone/>
              </a:pPr>
              <a:r>
                <a:rPr b="1" lang="en-US" sz="1000">
                  <a:solidFill>
                    <a:srgbClr val="858585"/>
                  </a:solidFill>
                  <a:latin typeface="Roboto"/>
                  <a:ea typeface="Roboto"/>
                  <a:cs typeface="Roboto"/>
                  <a:sym typeface="Roboto"/>
                </a:rPr>
                <a:t>Escalation</a:t>
              </a:r>
              <a:endParaRPr b="1" sz="1000">
                <a:solidFill>
                  <a:srgbClr val="858585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02" name="Google Shape;202;p9"/>
            <p:cNvSpPr txBox="1"/>
            <p:nvPr/>
          </p:nvSpPr>
          <p:spPr>
            <a:xfrm>
              <a:off x="3178036" y="3109084"/>
              <a:ext cx="1359900" cy="73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Clr>
                  <a:schemeClr val="dk1"/>
                </a:buClr>
                <a:buSzPts val="800"/>
                <a:buFont typeface="Calibri"/>
                <a:buNone/>
              </a:pPr>
              <a:r>
                <a:t/>
              </a:r>
              <a:endParaRPr sz="800">
                <a:solidFill>
                  <a:srgbClr val="858585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03" name="Google Shape;203;p9"/>
            <p:cNvSpPr txBox="1"/>
            <p:nvPr/>
          </p:nvSpPr>
          <p:spPr>
            <a:xfrm>
              <a:off x="3639577" y="2109685"/>
              <a:ext cx="436800" cy="32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Clr>
                  <a:schemeClr val="dk1"/>
                </a:buClr>
                <a:buSzPts val="800"/>
                <a:buFont typeface="Calibri"/>
                <a:buNone/>
              </a:pPr>
              <a:r>
                <a:t/>
              </a:r>
              <a:endParaRPr b="1" sz="800">
                <a:solidFill>
                  <a:srgbClr val="858585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pic>
        <p:nvPicPr>
          <p:cNvPr descr="A close up of a sign&#10;&#10;Description automatically generated" id="204" name="Google Shape;204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2045" y="327579"/>
            <a:ext cx="1409701" cy="13138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2020-04-05T19:58:55Z</dcterms:created>
  <dc:creator/>
</cp:coreProperties>
</file>